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8"/>
  </p:notesMasterIdLst>
  <p:sldIdLst>
    <p:sldId id="256" r:id="rId2"/>
    <p:sldId id="298" r:id="rId3"/>
    <p:sldId id="306" r:id="rId4"/>
    <p:sldId id="311" r:id="rId5"/>
    <p:sldId id="312" r:id="rId6"/>
    <p:sldId id="300" r:id="rId7"/>
    <p:sldId id="290" r:id="rId8"/>
    <p:sldId id="263" r:id="rId9"/>
    <p:sldId id="287" r:id="rId10"/>
    <p:sldId id="289" r:id="rId11"/>
    <p:sldId id="284" r:id="rId12"/>
    <p:sldId id="313" r:id="rId13"/>
    <p:sldId id="314" r:id="rId14"/>
    <p:sldId id="302" r:id="rId15"/>
    <p:sldId id="316" r:id="rId16"/>
    <p:sldId id="301" r:id="rId17"/>
    <p:sldId id="304" r:id="rId18"/>
    <p:sldId id="296" r:id="rId19"/>
    <p:sldId id="305" r:id="rId20"/>
    <p:sldId id="307" r:id="rId21"/>
    <p:sldId id="309" r:id="rId22"/>
    <p:sldId id="310" r:id="rId23"/>
    <p:sldId id="297" r:id="rId24"/>
    <p:sldId id="315" r:id="rId25"/>
    <p:sldId id="308" r:id="rId26"/>
    <p:sldId id="283" r:id="rId27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2E2A25"/>
        </a:solidFill>
        <a:effectLst/>
        <a:uFillTx/>
        <a:latin typeface="Open Sans"/>
        <a:ea typeface="Open Sans"/>
        <a:cs typeface="Open Sans"/>
        <a:sym typeface="Open Sans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2E2A25"/>
        </a:solidFill>
        <a:effectLst/>
        <a:uFillTx/>
        <a:latin typeface="Open Sans"/>
        <a:ea typeface="Open Sans"/>
        <a:cs typeface="Open Sans"/>
        <a:sym typeface="Open Sans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2E2A25"/>
        </a:solidFill>
        <a:effectLst/>
        <a:uFillTx/>
        <a:latin typeface="Open Sans"/>
        <a:ea typeface="Open Sans"/>
        <a:cs typeface="Open Sans"/>
        <a:sym typeface="Open Sans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2E2A25"/>
        </a:solidFill>
        <a:effectLst/>
        <a:uFillTx/>
        <a:latin typeface="Open Sans"/>
        <a:ea typeface="Open Sans"/>
        <a:cs typeface="Open Sans"/>
        <a:sym typeface="Open Sans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2E2A25"/>
        </a:solidFill>
        <a:effectLst/>
        <a:uFillTx/>
        <a:latin typeface="Open Sans"/>
        <a:ea typeface="Open Sans"/>
        <a:cs typeface="Open Sans"/>
        <a:sym typeface="Open Sans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2E2A25"/>
        </a:solidFill>
        <a:effectLst/>
        <a:uFillTx/>
        <a:latin typeface="Open Sans"/>
        <a:ea typeface="Open Sans"/>
        <a:cs typeface="Open Sans"/>
        <a:sym typeface="Open Sans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2E2A25"/>
        </a:solidFill>
        <a:effectLst/>
        <a:uFillTx/>
        <a:latin typeface="Open Sans"/>
        <a:ea typeface="Open Sans"/>
        <a:cs typeface="Open Sans"/>
        <a:sym typeface="Open Sans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2E2A25"/>
        </a:solidFill>
        <a:effectLst/>
        <a:uFillTx/>
        <a:latin typeface="Open Sans"/>
        <a:ea typeface="Open Sans"/>
        <a:cs typeface="Open Sans"/>
        <a:sym typeface="Open Sans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2E2A25"/>
        </a:solidFill>
        <a:effectLst/>
        <a:uFillTx/>
        <a:latin typeface="Open Sans"/>
        <a:ea typeface="Open Sans"/>
        <a:cs typeface="Open Sans"/>
        <a:sym typeface="Open San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5620041-F218-A170-A8ED-B1CA674F947E}" name="Petheöová, Veronika" initials="PV" userId="S-1-5-21-1305172235-2037929897-285750516-402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33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Open Sans"/>
          <a:ea typeface="Open Sans"/>
          <a:cs typeface="Open Sans"/>
        </a:font>
        <a:srgbClr val="2E2A25"/>
      </a:tcTxStyle>
      <a:tcStyle>
        <a:tcBdr>
          <a:left>
            <a:ln w="12700" cap="flat">
              <a:solidFill>
                <a:srgbClr val="FD8B00"/>
              </a:solidFill>
              <a:prstDash val="solid"/>
              <a:round/>
            </a:ln>
          </a:left>
          <a:right>
            <a:ln w="12700" cap="flat">
              <a:solidFill>
                <a:srgbClr val="FD8B00"/>
              </a:solidFill>
              <a:prstDash val="solid"/>
              <a:round/>
            </a:ln>
          </a:right>
          <a:top>
            <a:ln w="12700" cap="flat">
              <a:solidFill>
                <a:srgbClr val="FD8B00"/>
              </a:solidFill>
              <a:prstDash val="solid"/>
              <a:round/>
            </a:ln>
          </a:top>
          <a:bottom>
            <a:ln w="12700" cap="flat">
              <a:solidFill>
                <a:srgbClr val="FD8B00"/>
              </a:solidFill>
              <a:prstDash val="solid"/>
              <a:round/>
            </a:ln>
          </a:bottom>
          <a:insideH>
            <a:ln w="12700" cap="flat">
              <a:solidFill>
                <a:srgbClr val="FD8B00"/>
              </a:solidFill>
              <a:prstDash val="solid"/>
              <a:round/>
            </a:ln>
          </a:insideH>
          <a:insideV>
            <a:ln w="12700" cap="flat">
              <a:solidFill>
                <a:srgbClr val="FD8B00"/>
              </a:solidFill>
              <a:prstDash val="solid"/>
              <a:round/>
            </a:ln>
          </a:insideV>
        </a:tcBdr>
        <a:fill>
          <a:solidFill>
            <a:srgbClr val="F5CDCC"/>
          </a:solidFill>
        </a:fill>
      </a:tcStyle>
    </a:wholeTbl>
    <a:band2H>
      <a:tcTxStyle/>
      <a:tcStyle>
        <a:tcBdr/>
        <a:fill>
          <a:solidFill>
            <a:srgbClr val="FAE7E7"/>
          </a:solidFill>
        </a:fill>
      </a:tcStyle>
    </a:band2H>
    <a:firstCol>
      <a:tcTxStyle b="on" i="off">
        <a:font>
          <a:latin typeface="Open Sans Bold"/>
          <a:ea typeface="Open Sans Bold"/>
          <a:cs typeface="Open Sans Bold"/>
        </a:font>
        <a:srgbClr val="FD8B00"/>
      </a:tcTxStyle>
      <a:tcStyle>
        <a:tcBdr>
          <a:left>
            <a:ln w="12700" cap="flat">
              <a:solidFill>
                <a:srgbClr val="FD8B00"/>
              </a:solidFill>
              <a:prstDash val="solid"/>
              <a:round/>
            </a:ln>
          </a:left>
          <a:right>
            <a:ln w="12700" cap="flat">
              <a:solidFill>
                <a:srgbClr val="FD8B00"/>
              </a:solidFill>
              <a:prstDash val="solid"/>
              <a:round/>
            </a:ln>
          </a:right>
          <a:top>
            <a:ln w="12700" cap="flat">
              <a:solidFill>
                <a:srgbClr val="FD8B00"/>
              </a:solidFill>
              <a:prstDash val="solid"/>
              <a:round/>
            </a:ln>
          </a:top>
          <a:bottom>
            <a:ln w="12700" cap="flat">
              <a:solidFill>
                <a:srgbClr val="FD8B00"/>
              </a:solidFill>
              <a:prstDash val="solid"/>
              <a:round/>
            </a:ln>
          </a:bottom>
          <a:insideH>
            <a:ln w="12700" cap="flat">
              <a:solidFill>
                <a:srgbClr val="FD8B00"/>
              </a:solidFill>
              <a:prstDash val="solid"/>
              <a:round/>
            </a:ln>
          </a:insideH>
          <a:insideV>
            <a:ln w="12700" cap="flat">
              <a:solidFill>
                <a:srgbClr val="FD8B00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Open Sans Bold"/>
          <a:ea typeface="Open Sans Bold"/>
          <a:cs typeface="Open Sans Bold"/>
        </a:font>
        <a:srgbClr val="FD8B00"/>
      </a:tcTxStyle>
      <a:tcStyle>
        <a:tcBdr>
          <a:left>
            <a:ln w="12700" cap="flat">
              <a:solidFill>
                <a:srgbClr val="FD8B00"/>
              </a:solidFill>
              <a:prstDash val="solid"/>
              <a:round/>
            </a:ln>
          </a:left>
          <a:right>
            <a:ln w="12700" cap="flat">
              <a:solidFill>
                <a:srgbClr val="FD8B00"/>
              </a:solidFill>
              <a:prstDash val="solid"/>
              <a:round/>
            </a:ln>
          </a:right>
          <a:top>
            <a:ln w="38100" cap="flat">
              <a:solidFill>
                <a:srgbClr val="FD8B00"/>
              </a:solidFill>
              <a:prstDash val="solid"/>
              <a:round/>
            </a:ln>
          </a:top>
          <a:bottom>
            <a:ln w="12700" cap="flat">
              <a:solidFill>
                <a:srgbClr val="FD8B00"/>
              </a:solidFill>
              <a:prstDash val="solid"/>
              <a:round/>
            </a:ln>
          </a:bottom>
          <a:insideH>
            <a:ln w="12700" cap="flat">
              <a:solidFill>
                <a:srgbClr val="FD8B00"/>
              </a:solidFill>
              <a:prstDash val="solid"/>
              <a:round/>
            </a:ln>
          </a:insideH>
          <a:insideV>
            <a:ln w="12700" cap="flat">
              <a:solidFill>
                <a:srgbClr val="FD8B00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Open Sans Bold"/>
          <a:ea typeface="Open Sans Bold"/>
          <a:cs typeface="Open Sans Bold"/>
        </a:font>
        <a:srgbClr val="FD8B00"/>
      </a:tcTxStyle>
      <a:tcStyle>
        <a:tcBdr>
          <a:left>
            <a:ln w="12700" cap="flat">
              <a:solidFill>
                <a:srgbClr val="FD8B00"/>
              </a:solidFill>
              <a:prstDash val="solid"/>
              <a:round/>
            </a:ln>
          </a:left>
          <a:right>
            <a:ln w="12700" cap="flat">
              <a:solidFill>
                <a:srgbClr val="FD8B00"/>
              </a:solidFill>
              <a:prstDash val="solid"/>
              <a:round/>
            </a:ln>
          </a:right>
          <a:top>
            <a:ln w="12700" cap="flat">
              <a:solidFill>
                <a:srgbClr val="FD8B00"/>
              </a:solidFill>
              <a:prstDash val="solid"/>
              <a:round/>
            </a:ln>
          </a:top>
          <a:bottom>
            <a:ln w="38100" cap="flat">
              <a:solidFill>
                <a:srgbClr val="FD8B00"/>
              </a:solidFill>
              <a:prstDash val="solid"/>
              <a:round/>
            </a:ln>
          </a:bottom>
          <a:insideH>
            <a:ln w="12700" cap="flat">
              <a:solidFill>
                <a:srgbClr val="FD8B00"/>
              </a:solidFill>
              <a:prstDash val="solid"/>
              <a:round/>
            </a:ln>
          </a:insideH>
          <a:insideV>
            <a:ln w="12700" cap="flat">
              <a:solidFill>
                <a:srgbClr val="FD8B00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Open Sans"/>
          <a:ea typeface="Open Sans"/>
          <a:cs typeface="Open Sans"/>
        </a:font>
        <a:srgbClr val="2E2A25"/>
      </a:tcTxStyle>
      <a:tcStyle>
        <a:tcBdr>
          <a:left>
            <a:ln w="12700" cap="flat">
              <a:solidFill>
                <a:srgbClr val="FD8B00"/>
              </a:solidFill>
              <a:prstDash val="solid"/>
              <a:round/>
            </a:ln>
          </a:left>
          <a:right>
            <a:ln w="12700" cap="flat">
              <a:solidFill>
                <a:srgbClr val="FD8B00"/>
              </a:solidFill>
              <a:prstDash val="solid"/>
              <a:round/>
            </a:ln>
          </a:right>
          <a:top>
            <a:ln w="12700" cap="flat">
              <a:solidFill>
                <a:srgbClr val="FD8B00"/>
              </a:solidFill>
              <a:prstDash val="solid"/>
              <a:round/>
            </a:ln>
          </a:top>
          <a:bottom>
            <a:ln w="12700" cap="flat">
              <a:solidFill>
                <a:srgbClr val="FD8B00"/>
              </a:solidFill>
              <a:prstDash val="solid"/>
              <a:round/>
            </a:ln>
          </a:bottom>
          <a:insideH>
            <a:ln w="12700" cap="flat">
              <a:solidFill>
                <a:srgbClr val="FD8B00"/>
              </a:solidFill>
              <a:prstDash val="solid"/>
              <a:round/>
            </a:ln>
          </a:insideH>
          <a:insideV>
            <a:ln w="12700" cap="flat">
              <a:solidFill>
                <a:srgbClr val="FD8B00"/>
              </a:solidFill>
              <a:prstDash val="solid"/>
              <a:round/>
            </a:ln>
          </a:insideV>
        </a:tcBdr>
        <a:fill>
          <a:solidFill>
            <a:srgbClr val="CAD4DF"/>
          </a:solidFill>
        </a:fill>
      </a:tcStyle>
    </a:wholeTbl>
    <a:band2H>
      <a:tcTxStyle/>
      <a:tcStyle>
        <a:tcBdr/>
        <a:fill>
          <a:solidFill>
            <a:srgbClr val="E6EBF0"/>
          </a:solidFill>
        </a:fill>
      </a:tcStyle>
    </a:band2H>
    <a:firstCol>
      <a:tcTxStyle b="on" i="off">
        <a:font>
          <a:latin typeface="Open Sans Bold"/>
          <a:ea typeface="Open Sans Bold"/>
          <a:cs typeface="Open Sans Bold"/>
        </a:font>
        <a:srgbClr val="FD8B00"/>
      </a:tcTxStyle>
      <a:tcStyle>
        <a:tcBdr>
          <a:left>
            <a:ln w="12700" cap="flat">
              <a:solidFill>
                <a:srgbClr val="FD8B00"/>
              </a:solidFill>
              <a:prstDash val="solid"/>
              <a:round/>
            </a:ln>
          </a:left>
          <a:right>
            <a:ln w="12700" cap="flat">
              <a:solidFill>
                <a:srgbClr val="FD8B00"/>
              </a:solidFill>
              <a:prstDash val="solid"/>
              <a:round/>
            </a:ln>
          </a:right>
          <a:top>
            <a:ln w="12700" cap="flat">
              <a:solidFill>
                <a:srgbClr val="FD8B00"/>
              </a:solidFill>
              <a:prstDash val="solid"/>
              <a:round/>
            </a:ln>
          </a:top>
          <a:bottom>
            <a:ln w="12700" cap="flat">
              <a:solidFill>
                <a:srgbClr val="FD8B00"/>
              </a:solidFill>
              <a:prstDash val="solid"/>
              <a:round/>
            </a:ln>
          </a:bottom>
          <a:insideH>
            <a:ln w="12700" cap="flat">
              <a:solidFill>
                <a:srgbClr val="FD8B00"/>
              </a:solidFill>
              <a:prstDash val="solid"/>
              <a:round/>
            </a:ln>
          </a:insideH>
          <a:insideV>
            <a:ln w="12700" cap="flat">
              <a:solidFill>
                <a:srgbClr val="FD8B00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Open Sans Bold"/>
          <a:ea typeface="Open Sans Bold"/>
          <a:cs typeface="Open Sans Bold"/>
        </a:font>
        <a:srgbClr val="FD8B00"/>
      </a:tcTxStyle>
      <a:tcStyle>
        <a:tcBdr>
          <a:left>
            <a:ln w="12700" cap="flat">
              <a:solidFill>
                <a:srgbClr val="FD8B00"/>
              </a:solidFill>
              <a:prstDash val="solid"/>
              <a:round/>
            </a:ln>
          </a:left>
          <a:right>
            <a:ln w="12700" cap="flat">
              <a:solidFill>
                <a:srgbClr val="FD8B00"/>
              </a:solidFill>
              <a:prstDash val="solid"/>
              <a:round/>
            </a:ln>
          </a:right>
          <a:top>
            <a:ln w="38100" cap="flat">
              <a:solidFill>
                <a:srgbClr val="FD8B00"/>
              </a:solidFill>
              <a:prstDash val="solid"/>
              <a:round/>
            </a:ln>
          </a:top>
          <a:bottom>
            <a:ln w="12700" cap="flat">
              <a:solidFill>
                <a:srgbClr val="FD8B00"/>
              </a:solidFill>
              <a:prstDash val="solid"/>
              <a:round/>
            </a:ln>
          </a:bottom>
          <a:insideH>
            <a:ln w="12700" cap="flat">
              <a:solidFill>
                <a:srgbClr val="FD8B00"/>
              </a:solidFill>
              <a:prstDash val="solid"/>
              <a:round/>
            </a:ln>
          </a:insideH>
          <a:insideV>
            <a:ln w="12700" cap="flat">
              <a:solidFill>
                <a:srgbClr val="FD8B00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Open Sans Bold"/>
          <a:ea typeface="Open Sans Bold"/>
          <a:cs typeface="Open Sans Bold"/>
        </a:font>
        <a:srgbClr val="FD8B00"/>
      </a:tcTxStyle>
      <a:tcStyle>
        <a:tcBdr>
          <a:left>
            <a:ln w="12700" cap="flat">
              <a:solidFill>
                <a:srgbClr val="FD8B00"/>
              </a:solidFill>
              <a:prstDash val="solid"/>
              <a:round/>
            </a:ln>
          </a:left>
          <a:right>
            <a:ln w="12700" cap="flat">
              <a:solidFill>
                <a:srgbClr val="FD8B00"/>
              </a:solidFill>
              <a:prstDash val="solid"/>
              <a:round/>
            </a:ln>
          </a:right>
          <a:top>
            <a:ln w="12700" cap="flat">
              <a:solidFill>
                <a:srgbClr val="FD8B00"/>
              </a:solidFill>
              <a:prstDash val="solid"/>
              <a:round/>
            </a:ln>
          </a:top>
          <a:bottom>
            <a:ln w="38100" cap="flat">
              <a:solidFill>
                <a:srgbClr val="FD8B00"/>
              </a:solidFill>
              <a:prstDash val="solid"/>
              <a:round/>
            </a:ln>
          </a:bottom>
          <a:insideH>
            <a:ln w="12700" cap="flat">
              <a:solidFill>
                <a:srgbClr val="FD8B00"/>
              </a:solidFill>
              <a:prstDash val="solid"/>
              <a:round/>
            </a:ln>
          </a:insideH>
          <a:insideV>
            <a:ln w="12700" cap="flat">
              <a:solidFill>
                <a:srgbClr val="FD8B00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Open Sans"/>
          <a:ea typeface="Open Sans"/>
          <a:cs typeface="Open Sans"/>
        </a:font>
        <a:srgbClr val="2E2A25"/>
      </a:tcTxStyle>
      <a:tcStyle>
        <a:tcBdr>
          <a:left>
            <a:ln w="12700" cap="flat">
              <a:solidFill>
                <a:srgbClr val="FD8B00"/>
              </a:solidFill>
              <a:prstDash val="solid"/>
              <a:round/>
            </a:ln>
          </a:left>
          <a:right>
            <a:ln w="12700" cap="flat">
              <a:solidFill>
                <a:srgbClr val="FD8B00"/>
              </a:solidFill>
              <a:prstDash val="solid"/>
              <a:round/>
            </a:ln>
          </a:right>
          <a:top>
            <a:ln w="12700" cap="flat">
              <a:solidFill>
                <a:srgbClr val="FD8B00"/>
              </a:solidFill>
              <a:prstDash val="solid"/>
              <a:round/>
            </a:ln>
          </a:top>
          <a:bottom>
            <a:ln w="12700" cap="flat">
              <a:solidFill>
                <a:srgbClr val="FD8B00"/>
              </a:solidFill>
              <a:prstDash val="solid"/>
              <a:round/>
            </a:ln>
          </a:bottom>
          <a:insideH>
            <a:ln w="12700" cap="flat">
              <a:solidFill>
                <a:srgbClr val="FD8B00"/>
              </a:solidFill>
              <a:prstDash val="solid"/>
              <a:round/>
            </a:ln>
          </a:insideH>
          <a:insideV>
            <a:ln w="12700" cap="flat">
              <a:solidFill>
                <a:srgbClr val="FD8B00"/>
              </a:solidFill>
              <a:prstDash val="solid"/>
              <a:round/>
            </a:ln>
          </a:insideV>
        </a:tcBdr>
        <a:fill>
          <a:solidFill>
            <a:srgbClr val="E4E4E4"/>
          </a:solidFill>
        </a:fill>
      </a:tcStyle>
    </a:wholeTbl>
    <a:band2H>
      <a:tcTxStyle/>
      <a:tcStyle>
        <a:tcBdr/>
        <a:fill>
          <a:solidFill>
            <a:srgbClr val="F2F2F2"/>
          </a:solidFill>
        </a:fill>
      </a:tcStyle>
    </a:band2H>
    <a:firstCol>
      <a:tcTxStyle b="on" i="off">
        <a:font>
          <a:latin typeface="Open Sans Bold"/>
          <a:ea typeface="Open Sans Bold"/>
          <a:cs typeface="Open Sans Bold"/>
        </a:font>
        <a:srgbClr val="FD8B00"/>
      </a:tcTxStyle>
      <a:tcStyle>
        <a:tcBdr>
          <a:left>
            <a:ln w="12700" cap="flat">
              <a:solidFill>
                <a:srgbClr val="FD8B00"/>
              </a:solidFill>
              <a:prstDash val="solid"/>
              <a:round/>
            </a:ln>
          </a:left>
          <a:right>
            <a:ln w="12700" cap="flat">
              <a:solidFill>
                <a:srgbClr val="FD8B00"/>
              </a:solidFill>
              <a:prstDash val="solid"/>
              <a:round/>
            </a:ln>
          </a:right>
          <a:top>
            <a:ln w="12700" cap="flat">
              <a:solidFill>
                <a:srgbClr val="FD8B00"/>
              </a:solidFill>
              <a:prstDash val="solid"/>
              <a:round/>
            </a:ln>
          </a:top>
          <a:bottom>
            <a:ln w="12700" cap="flat">
              <a:solidFill>
                <a:srgbClr val="FD8B00"/>
              </a:solidFill>
              <a:prstDash val="solid"/>
              <a:round/>
            </a:ln>
          </a:bottom>
          <a:insideH>
            <a:ln w="12700" cap="flat">
              <a:solidFill>
                <a:srgbClr val="FD8B00"/>
              </a:solidFill>
              <a:prstDash val="solid"/>
              <a:round/>
            </a:ln>
          </a:insideH>
          <a:insideV>
            <a:ln w="12700" cap="flat">
              <a:solidFill>
                <a:srgbClr val="FD8B00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Open Sans Bold"/>
          <a:ea typeface="Open Sans Bold"/>
          <a:cs typeface="Open Sans Bold"/>
        </a:font>
        <a:srgbClr val="FD8B00"/>
      </a:tcTxStyle>
      <a:tcStyle>
        <a:tcBdr>
          <a:left>
            <a:ln w="12700" cap="flat">
              <a:solidFill>
                <a:srgbClr val="FD8B00"/>
              </a:solidFill>
              <a:prstDash val="solid"/>
              <a:round/>
            </a:ln>
          </a:left>
          <a:right>
            <a:ln w="12700" cap="flat">
              <a:solidFill>
                <a:srgbClr val="FD8B00"/>
              </a:solidFill>
              <a:prstDash val="solid"/>
              <a:round/>
            </a:ln>
          </a:right>
          <a:top>
            <a:ln w="38100" cap="flat">
              <a:solidFill>
                <a:srgbClr val="FD8B00"/>
              </a:solidFill>
              <a:prstDash val="solid"/>
              <a:round/>
            </a:ln>
          </a:top>
          <a:bottom>
            <a:ln w="12700" cap="flat">
              <a:solidFill>
                <a:srgbClr val="FD8B00"/>
              </a:solidFill>
              <a:prstDash val="solid"/>
              <a:round/>
            </a:ln>
          </a:bottom>
          <a:insideH>
            <a:ln w="12700" cap="flat">
              <a:solidFill>
                <a:srgbClr val="FD8B00"/>
              </a:solidFill>
              <a:prstDash val="solid"/>
              <a:round/>
            </a:ln>
          </a:insideH>
          <a:insideV>
            <a:ln w="12700" cap="flat">
              <a:solidFill>
                <a:srgbClr val="FD8B00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Open Sans Bold"/>
          <a:ea typeface="Open Sans Bold"/>
          <a:cs typeface="Open Sans Bold"/>
        </a:font>
        <a:srgbClr val="FD8B00"/>
      </a:tcTxStyle>
      <a:tcStyle>
        <a:tcBdr>
          <a:left>
            <a:ln w="12700" cap="flat">
              <a:solidFill>
                <a:srgbClr val="FD8B00"/>
              </a:solidFill>
              <a:prstDash val="solid"/>
              <a:round/>
            </a:ln>
          </a:left>
          <a:right>
            <a:ln w="12700" cap="flat">
              <a:solidFill>
                <a:srgbClr val="FD8B00"/>
              </a:solidFill>
              <a:prstDash val="solid"/>
              <a:round/>
            </a:ln>
          </a:right>
          <a:top>
            <a:ln w="12700" cap="flat">
              <a:solidFill>
                <a:srgbClr val="FD8B00"/>
              </a:solidFill>
              <a:prstDash val="solid"/>
              <a:round/>
            </a:ln>
          </a:top>
          <a:bottom>
            <a:ln w="38100" cap="flat">
              <a:solidFill>
                <a:srgbClr val="FD8B00"/>
              </a:solidFill>
              <a:prstDash val="solid"/>
              <a:round/>
            </a:ln>
          </a:bottom>
          <a:insideH>
            <a:ln w="12700" cap="flat">
              <a:solidFill>
                <a:srgbClr val="FD8B00"/>
              </a:solidFill>
              <a:prstDash val="solid"/>
              <a:round/>
            </a:ln>
          </a:insideH>
          <a:insideV>
            <a:ln w="12700" cap="flat">
              <a:solidFill>
                <a:srgbClr val="FD8B00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Open Sans"/>
          <a:ea typeface="Open Sans"/>
          <a:cs typeface="Open Sans"/>
        </a:font>
        <a:srgbClr val="2E2A25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7E7E7"/>
          </a:solidFill>
        </a:fill>
      </a:tcStyle>
    </a:wholeTbl>
    <a:band2H>
      <a:tcTxStyle/>
      <a:tcStyle>
        <a:tcBdr/>
        <a:fill>
          <a:solidFill>
            <a:srgbClr val="FD8B00"/>
          </a:solidFill>
        </a:fill>
      </a:tcStyle>
    </a:band2H>
    <a:firstCol>
      <a:tcTxStyle b="on" i="off">
        <a:font>
          <a:latin typeface="Open Sans Bold"/>
          <a:ea typeface="Open Sans Bold"/>
          <a:cs typeface="Open Sans Bold"/>
        </a:font>
        <a:srgbClr val="FD8B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Open Sans Bold"/>
          <a:ea typeface="Open Sans Bold"/>
          <a:cs typeface="Open Sans Bold"/>
        </a:font>
        <a:srgbClr val="2E2A25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2E2A25"/>
              </a:solidFill>
              <a:prstDash val="solid"/>
              <a:round/>
            </a:ln>
          </a:top>
          <a:bottom>
            <a:ln w="25400" cap="flat">
              <a:solidFill>
                <a:srgbClr val="2E2A25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D8B00"/>
          </a:solidFill>
        </a:fill>
      </a:tcStyle>
    </a:lastRow>
    <a:firstRow>
      <a:tcTxStyle b="on" i="off">
        <a:font>
          <a:latin typeface="Open Sans Bold"/>
          <a:ea typeface="Open Sans Bold"/>
          <a:cs typeface="Open Sans Bold"/>
        </a:font>
        <a:srgbClr val="FD8B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2E2A25"/>
              </a:solidFill>
              <a:prstDash val="solid"/>
              <a:round/>
            </a:ln>
          </a:top>
          <a:bottom>
            <a:ln w="25400" cap="flat">
              <a:solidFill>
                <a:srgbClr val="2E2A25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Open Sans"/>
          <a:ea typeface="Open Sans"/>
          <a:cs typeface="Open Sans"/>
        </a:font>
        <a:srgbClr val="2E2A25"/>
      </a:tcTxStyle>
      <a:tcStyle>
        <a:tcBdr>
          <a:left>
            <a:ln w="12700" cap="flat">
              <a:solidFill>
                <a:srgbClr val="FD8B00"/>
              </a:solidFill>
              <a:prstDash val="solid"/>
              <a:round/>
            </a:ln>
          </a:left>
          <a:right>
            <a:ln w="12700" cap="flat">
              <a:solidFill>
                <a:srgbClr val="FD8B00"/>
              </a:solidFill>
              <a:prstDash val="solid"/>
              <a:round/>
            </a:ln>
          </a:right>
          <a:top>
            <a:ln w="12700" cap="flat">
              <a:solidFill>
                <a:srgbClr val="FD8B00"/>
              </a:solidFill>
              <a:prstDash val="solid"/>
              <a:round/>
            </a:ln>
          </a:top>
          <a:bottom>
            <a:ln w="12700" cap="flat">
              <a:solidFill>
                <a:srgbClr val="FD8B00"/>
              </a:solidFill>
              <a:prstDash val="solid"/>
              <a:round/>
            </a:ln>
          </a:bottom>
          <a:insideH>
            <a:ln w="12700" cap="flat">
              <a:solidFill>
                <a:srgbClr val="FD8B00"/>
              </a:solidFill>
              <a:prstDash val="solid"/>
              <a:round/>
            </a:ln>
          </a:insideH>
          <a:insideV>
            <a:ln w="12700" cap="flat">
              <a:solidFill>
                <a:srgbClr val="FD8B00"/>
              </a:solidFill>
              <a:prstDash val="solid"/>
              <a:round/>
            </a:ln>
          </a:insideV>
        </a:tcBdr>
        <a:fill>
          <a:solidFill>
            <a:srgbClr val="CCCBCB"/>
          </a:solidFill>
        </a:fill>
      </a:tcStyle>
    </a:wholeTbl>
    <a:band2H>
      <a:tcTxStyle/>
      <a:tcStyle>
        <a:tcBdr/>
        <a:fill>
          <a:solidFill>
            <a:srgbClr val="E7E7E7"/>
          </a:solidFill>
        </a:fill>
      </a:tcStyle>
    </a:band2H>
    <a:firstCol>
      <a:tcTxStyle b="on" i="off">
        <a:font>
          <a:latin typeface="Open Sans Bold"/>
          <a:ea typeface="Open Sans Bold"/>
          <a:cs typeface="Open Sans Bold"/>
        </a:font>
        <a:srgbClr val="FD8B00"/>
      </a:tcTxStyle>
      <a:tcStyle>
        <a:tcBdr>
          <a:left>
            <a:ln w="12700" cap="flat">
              <a:solidFill>
                <a:srgbClr val="FD8B00"/>
              </a:solidFill>
              <a:prstDash val="solid"/>
              <a:round/>
            </a:ln>
          </a:left>
          <a:right>
            <a:ln w="12700" cap="flat">
              <a:solidFill>
                <a:srgbClr val="FD8B00"/>
              </a:solidFill>
              <a:prstDash val="solid"/>
              <a:round/>
            </a:ln>
          </a:right>
          <a:top>
            <a:ln w="12700" cap="flat">
              <a:solidFill>
                <a:srgbClr val="FD8B00"/>
              </a:solidFill>
              <a:prstDash val="solid"/>
              <a:round/>
            </a:ln>
          </a:top>
          <a:bottom>
            <a:ln w="12700" cap="flat">
              <a:solidFill>
                <a:srgbClr val="FD8B00"/>
              </a:solidFill>
              <a:prstDash val="solid"/>
              <a:round/>
            </a:ln>
          </a:bottom>
          <a:insideH>
            <a:ln w="12700" cap="flat">
              <a:solidFill>
                <a:srgbClr val="FD8B00"/>
              </a:solidFill>
              <a:prstDash val="solid"/>
              <a:round/>
            </a:ln>
          </a:insideH>
          <a:insideV>
            <a:ln w="12700" cap="flat">
              <a:solidFill>
                <a:srgbClr val="FD8B00"/>
              </a:solidFill>
              <a:prstDash val="solid"/>
              <a:round/>
            </a:ln>
          </a:insideV>
        </a:tcBdr>
        <a:fill>
          <a:solidFill>
            <a:srgbClr val="2E2A25"/>
          </a:solidFill>
        </a:fill>
      </a:tcStyle>
    </a:firstCol>
    <a:lastRow>
      <a:tcTxStyle b="on" i="off">
        <a:font>
          <a:latin typeface="Open Sans Bold"/>
          <a:ea typeface="Open Sans Bold"/>
          <a:cs typeface="Open Sans Bold"/>
        </a:font>
        <a:srgbClr val="FD8B00"/>
      </a:tcTxStyle>
      <a:tcStyle>
        <a:tcBdr>
          <a:left>
            <a:ln w="12700" cap="flat">
              <a:solidFill>
                <a:srgbClr val="FD8B00"/>
              </a:solidFill>
              <a:prstDash val="solid"/>
              <a:round/>
            </a:ln>
          </a:left>
          <a:right>
            <a:ln w="12700" cap="flat">
              <a:solidFill>
                <a:srgbClr val="FD8B00"/>
              </a:solidFill>
              <a:prstDash val="solid"/>
              <a:round/>
            </a:ln>
          </a:right>
          <a:top>
            <a:ln w="38100" cap="flat">
              <a:solidFill>
                <a:srgbClr val="FD8B00"/>
              </a:solidFill>
              <a:prstDash val="solid"/>
              <a:round/>
            </a:ln>
          </a:top>
          <a:bottom>
            <a:ln w="12700" cap="flat">
              <a:solidFill>
                <a:srgbClr val="FD8B00"/>
              </a:solidFill>
              <a:prstDash val="solid"/>
              <a:round/>
            </a:ln>
          </a:bottom>
          <a:insideH>
            <a:ln w="12700" cap="flat">
              <a:solidFill>
                <a:srgbClr val="FD8B00"/>
              </a:solidFill>
              <a:prstDash val="solid"/>
              <a:round/>
            </a:ln>
          </a:insideH>
          <a:insideV>
            <a:ln w="12700" cap="flat">
              <a:solidFill>
                <a:srgbClr val="FD8B00"/>
              </a:solidFill>
              <a:prstDash val="solid"/>
              <a:round/>
            </a:ln>
          </a:insideV>
        </a:tcBdr>
        <a:fill>
          <a:solidFill>
            <a:srgbClr val="2E2A25"/>
          </a:solidFill>
        </a:fill>
      </a:tcStyle>
    </a:lastRow>
    <a:firstRow>
      <a:tcTxStyle b="on" i="off">
        <a:font>
          <a:latin typeface="Open Sans Bold"/>
          <a:ea typeface="Open Sans Bold"/>
          <a:cs typeface="Open Sans Bold"/>
        </a:font>
        <a:srgbClr val="FD8B00"/>
      </a:tcTxStyle>
      <a:tcStyle>
        <a:tcBdr>
          <a:left>
            <a:ln w="12700" cap="flat">
              <a:solidFill>
                <a:srgbClr val="FD8B00"/>
              </a:solidFill>
              <a:prstDash val="solid"/>
              <a:round/>
            </a:ln>
          </a:left>
          <a:right>
            <a:ln w="12700" cap="flat">
              <a:solidFill>
                <a:srgbClr val="FD8B00"/>
              </a:solidFill>
              <a:prstDash val="solid"/>
              <a:round/>
            </a:ln>
          </a:right>
          <a:top>
            <a:ln w="12700" cap="flat">
              <a:solidFill>
                <a:srgbClr val="FD8B00"/>
              </a:solidFill>
              <a:prstDash val="solid"/>
              <a:round/>
            </a:ln>
          </a:top>
          <a:bottom>
            <a:ln w="38100" cap="flat">
              <a:solidFill>
                <a:srgbClr val="FD8B00"/>
              </a:solidFill>
              <a:prstDash val="solid"/>
              <a:round/>
            </a:ln>
          </a:bottom>
          <a:insideH>
            <a:ln w="12700" cap="flat">
              <a:solidFill>
                <a:srgbClr val="FD8B00"/>
              </a:solidFill>
              <a:prstDash val="solid"/>
              <a:round/>
            </a:ln>
          </a:insideH>
          <a:insideV>
            <a:ln w="12700" cap="flat">
              <a:solidFill>
                <a:srgbClr val="FD8B00"/>
              </a:solidFill>
              <a:prstDash val="solid"/>
              <a:round/>
            </a:ln>
          </a:insideV>
        </a:tcBdr>
        <a:fill>
          <a:solidFill>
            <a:srgbClr val="2E2A25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Open Sans"/>
          <a:ea typeface="Open Sans"/>
          <a:cs typeface="Open Sans"/>
        </a:font>
        <a:srgbClr val="2E2A25"/>
      </a:tcTxStyle>
      <a:tcStyle>
        <a:tcBdr>
          <a:left>
            <a:ln w="12700" cap="flat">
              <a:solidFill>
                <a:srgbClr val="2E2A25"/>
              </a:solidFill>
              <a:prstDash val="solid"/>
              <a:round/>
            </a:ln>
          </a:left>
          <a:right>
            <a:ln w="12700" cap="flat">
              <a:solidFill>
                <a:srgbClr val="2E2A25"/>
              </a:solidFill>
              <a:prstDash val="solid"/>
              <a:round/>
            </a:ln>
          </a:right>
          <a:top>
            <a:ln w="12700" cap="flat">
              <a:solidFill>
                <a:srgbClr val="2E2A25"/>
              </a:solidFill>
              <a:prstDash val="solid"/>
              <a:round/>
            </a:ln>
          </a:top>
          <a:bottom>
            <a:ln w="12700" cap="flat">
              <a:solidFill>
                <a:srgbClr val="2E2A25"/>
              </a:solidFill>
              <a:prstDash val="solid"/>
              <a:round/>
            </a:ln>
          </a:bottom>
          <a:insideH>
            <a:ln w="12700" cap="flat">
              <a:solidFill>
                <a:srgbClr val="2E2A25"/>
              </a:solidFill>
              <a:prstDash val="solid"/>
              <a:round/>
            </a:ln>
          </a:insideH>
          <a:insideV>
            <a:ln w="12700" cap="flat">
              <a:solidFill>
                <a:srgbClr val="2E2A25"/>
              </a:solidFill>
              <a:prstDash val="solid"/>
              <a:round/>
            </a:ln>
          </a:insideV>
        </a:tcBdr>
        <a:fill>
          <a:solidFill>
            <a:srgbClr val="2E2A25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Open Sans Bold"/>
          <a:ea typeface="Open Sans Bold"/>
          <a:cs typeface="Open Sans Bold"/>
        </a:font>
        <a:srgbClr val="2E2A25"/>
      </a:tcTxStyle>
      <a:tcStyle>
        <a:tcBdr>
          <a:left>
            <a:ln w="12700" cap="flat">
              <a:solidFill>
                <a:srgbClr val="2E2A25"/>
              </a:solidFill>
              <a:prstDash val="solid"/>
              <a:round/>
            </a:ln>
          </a:left>
          <a:right>
            <a:ln w="12700" cap="flat">
              <a:solidFill>
                <a:srgbClr val="2E2A25"/>
              </a:solidFill>
              <a:prstDash val="solid"/>
              <a:round/>
            </a:ln>
          </a:right>
          <a:top>
            <a:ln w="12700" cap="flat">
              <a:solidFill>
                <a:srgbClr val="2E2A25"/>
              </a:solidFill>
              <a:prstDash val="solid"/>
              <a:round/>
            </a:ln>
          </a:top>
          <a:bottom>
            <a:ln w="12700" cap="flat">
              <a:solidFill>
                <a:srgbClr val="2E2A25"/>
              </a:solidFill>
              <a:prstDash val="solid"/>
              <a:round/>
            </a:ln>
          </a:bottom>
          <a:insideH>
            <a:ln w="12700" cap="flat">
              <a:solidFill>
                <a:srgbClr val="2E2A25"/>
              </a:solidFill>
              <a:prstDash val="solid"/>
              <a:round/>
            </a:ln>
          </a:insideH>
          <a:insideV>
            <a:ln w="12700" cap="flat">
              <a:solidFill>
                <a:srgbClr val="2E2A25"/>
              </a:solidFill>
              <a:prstDash val="solid"/>
              <a:round/>
            </a:ln>
          </a:insideV>
        </a:tcBdr>
        <a:fill>
          <a:solidFill>
            <a:srgbClr val="2E2A25">
              <a:alpha val="20000"/>
            </a:srgbClr>
          </a:solidFill>
        </a:fill>
      </a:tcStyle>
    </a:firstCol>
    <a:lastRow>
      <a:tcTxStyle b="on" i="off">
        <a:font>
          <a:latin typeface="Open Sans Bold"/>
          <a:ea typeface="Open Sans Bold"/>
          <a:cs typeface="Open Sans Bold"/>
        </a:font>
        <a:srgbClr val="2E2A25"/>
      </a:tcTxStyle>
      <a:tcStyle>
        <a:tcBdr>
          <a:left>
            <a:ln w="12700" cap="flat">
              <a:solidFill>
                <a:srgbClr val="2E2A25"/>
              </a:solidFill>
              <a:prstDash val="solid"/>
              <a:round/>
            </a:ln>
          </a:left>
          <a:right>
            <a:ln w="12700" cap="flat">
              <a:solidFill>
                <a:srgbClr val="2E2A25"/>
              </a:solidFill>
              <a:prstDash val="solid"/>
              <a:round/>
            </a:ln>
          </a:right>
          <a:top>
            <a:ln w="50800" cap="flat">
              <a:solidFill>
                <a:srgbClr val="2E2A25"/>
              </a:solidFill>
              <a:prstDash val="solid"/>
              <a:round/>
            </a:ln>
          </a:top>
          <a:bottom>
            <a:ln w="12700" cap="flat">
              <a:solidFill>
                <a:srgbClr val="2E2A25"/>
              </a:solidFill>
              <a:prstDash val="solid"/>
              <a:round/>
            </a:ln>
          </a:bottom>
          <a:insideH>
            <a:ln w="12700" cap="flat">
              <a:solidFill>
                <a:srgbClr val="2E2A25"/>
              </a:solidFill>
              <a:prstDash val="solid"/>
              <a:round/>
            </a:ln>
          </a:insideH>
          <a:insideV>
            <a:ln w="12700" cap="flat">
              <a:solidFill>
                <a:srgbClr val="2E2A25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Open Sans Bold"/>
          <a:ea typeface="Open Sans Bold"/>
          <a:cs typeface="Open Sans Bold"/>
        </a:font>
        <a:srgbClr val="2E2A25"/>
      </a:tcTxStyle>
      <a:tcStyle>
        <a:tcBdr>
          <a:left>
            <a:ln w="12700" cap="flat">
              <a:solidFill>
                <a:srgbClr val="2E2A25"/>
              </a:solidFill>
              <a:prstDash val="solid"/>
              <a:round/>
            </a:ln>
          </a:left>
          <a:right>
            <a:ln w="12700" cap="flat">
              <a:solidFill>
                <a:srgbClr val="2E2A25"/>
              </a:solidFill>
              <a:prstDash val="solid"/>
              <a:round/>
            </a:ln>
          </a:right>
          <a:top>
            <a:ln w="12700" cap="flat">
              <a:solidFill>
                <a:srgbClr val="2E2A25"/>
              </a:solidFill>
              <a:prstDash val="solid"/>
              <a:round/>
            </a:ln>
          </a:top>
          <a:bottom>
            <a:ln w="25400" cap="flat">
              <a:solidFill>
                <a:srgbClr val="2E2A25"/>
              </a:solidFill>
              <a:prstDash val="solid"/>
              <a:round/>
            </a:ln>
          </a:bottom>
          <a:insideH>
            <a:ln w="12700" cap="flat">
              <a:solidFill>
                <a:srgbClr val="2E2A25"/>
              </a:solidFill>
              <a:prstDash val="solid"/>
              <a:round/>
            </a:ln>
          </a:insideH>
          <a:insideV>
            <a:ln w="12700" cap="flat">
              <a:solidFill>
                <a:srgbClr val="2E2A25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1" d="100"/>
          <a:sy n="121" d="100"/>
        </p:scale>
        <p:origin x="1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8/10/relationships/authors" Target="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Shape 35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58" name="Shape 35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ok 16" descr="Obrázok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0002" y="2273967"/>
            <a:ext cx="7847970" cy="3815417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Predstavenieproduktu"/>
          <p:cNvSpPr txBox="1">
            <a:spLocks noGrp="1"/>
          </p:cNvSpPr>
          <p:nvPr>
            <p:ph type="title" hasCustomPrompt="1"/>
          </p:nvPr>
        </p:nvSpPr>
        <p:spPr>
          <a:xfrm>
            <a:off x="771730" y="910205"/>
            <a:ext cx="6336686" cy="2898121"/>
          </a:xfrm>
          <a:prstGeom prst="rect">
            <a:avLst/>
          </a:prstGeom>
        </p:spPr>
        <p:txBody>
          <a:bodyPr anchor="t"/>
          <a:lstStyle>
            <a:lvl1pPr>
              <a:defRPr sz="7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Poppins Light"/>
              </a:defRPr>
            </a:lvl1pPr>
          </a:lstStyle>
          <a:p>
            <a:r>
              <a:rPr dirty="0" err="1"/>
              <a:t>Predstavenie</a:t>
            </a:r>
            <a:br>
              <a:rPr lang="sk-SK" dirty="0"/>
            </a:br>
            <a:r>
              <a:rPr dirty="0" err="1"/>
              <a:t>produktu</a:t>
            </a:r>
            <a:endParaRPr dirty="0"/>
          </a:p>
        </p:txBody>
      </p:sp>
      <p:sp>
        <p:nvSpPr>
          <p:cNvPr id="13" name="Obdĺžnik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212725">
            <a:solidFill>
              <a:srgbClr val="13336A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13336A"/>
                </a:solidFill>
              </a:defRPr>
            </a:pPr>
            <a:endParaRPr/>
          </a:p>
        </p:txBody>
      </p:sp>
      <p:sp>
        <p:nvSpPr>
          <p:cNvPr id="1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7415683" y="593725"/>
            <a:ext cx="4004792" cy="238179"/>
          </a:xfrm>
          <a:prstGeom prst="rect">
            <a:avLst/>
          </a:prstGeom>
        </p:spPr>
        <p:txBody>
          <a:bodyPr/>
          <a:lstStyle>
            <a:lvl1pPr marL="0" indent="0" algn="r">
              <a:buSzTx/>
              <a:buFontTx/>
              <a:buNone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Poppins Regular"/>
              </a:defRPr>
            </a:lvl1pPr>
            <a:lvl2pPr marL="640080" indent="-182880" algn="r">
              <a:buSzPct val="100000"/>
              <a:buFontTx/>
              <a:buChar char="•"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Poppins Regular"/>
              </a:defRPr>
            </a:lvl2pPr>
            <a:lvl3pPr marL="1097280" indent="-182880" algn="r">
              <a:buFontTx/>
              <a:defRPr sz="1600">
                <a:latin typeface="Poppins Regular"/>
                <a:ea typeface="Poppins Regular"/>
                <a:cs typeface="Poppins Regular"/>
                <a:sym typeface="Poppins Regular"/>
              </a:defRPr>
            </a:lvl3pPr>
            <a:lvl4pPr marL="1615439" indent="-243839" algn="r">
              <a:buFontTx/>
              <a:defRPr sz="1600">
                <a:latin typeface="Poppins Regular"/>
                <a:ea typeface="Poppins Regular"/>
                <a:cs typeface="Poppins Regular"/>
                <a:sym typeface="Poppins Regular"/>
              </a:defRPr>
            </a:lvl4pPr>
            <a:lvl5pPr marL="2072639" indent="-243839" algn="r">
              <a:buFontTx/>
              <a:defRPr sz="1600">
                <a:latin typeface="Poppins Regular"/>
                <a:ea typeface="Poppins Regular"/>
                <a:cs typeface="Poppins Regular"/>
                <a:sym typeface="Poppins Regular"/>
              </a:defRPr>
            </a:lvl5pPr>
          </a:lstStyle>
          <a:p>
            <a:r>
              <a:rPr dirty="0"/>
              <a:t>PRAVTE ŠTÝL PREDLOHY TEXTU.</a:t>
            </a:r>
          </a:p>
          <a:p>
            <a:pPr lvl="1"/>
            <a:endParaRPr dirty="0"/>
          </a:p>
          <a:p>
            <a:pPr lvl="2"/>
            <a:endParaRPr dirty="0"/>
          </a:p>
          <a:p>
            <a:pPr lvl="3"/>
            <a:endParaRPr dirty="0"/>
          </a:p>
          <a:p>
            <a:pPr lvl="4"/>
            <a:endParaRPr dirty="0"/>
          </a:p>
        </p:txBody>
      </p:sp>
      <p:sp>
        <p:nvSpPr>
          <p:cNvPr id="15" name="Zástupný symbol textu 4"/>
          <p:cNvSpPr>
            <a:spLocks noGrp="1"/>
          </p:cNvSpPr>
          <p:nvPr>
            <p:ph type="body" sz="quarter" idx="21" hasCustomPrompt="1"/>
          </p:nvPr>
        </p:nvSpPr>
        <p:spPr>
          <a:xfrm>
            <a:off x="767370" y="593725"/>
            <a:ext cx="4004792" cy="238179"/>
          </a:xfrm>
          <a:prstGeom prst="rect">
            <a:avLst/>
          </a:prstGeom>
        </p:spPr>
        <p:txBody>
          <a:bodyPr/>
          <a:lstStyle>
            <a:lvl1pPr marL="0" indent="0" defTabSz="512063">
              <a:spcBef>
                <a:spcPts val="500"/>
              </a:spcBef>
              <a:buSzTx/>
              <a:buFontTx/>
              <a:buNone/>
              <a:defRPr sz="896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Poppins Regular"/>
              </a:defRPr>
            </a:lvl1pPr>
          </a:lstStyle>
          <a:p>
            <a:r>
              <a:rPr dirty="0"/>
              <a:t>PRAVTE ŠTÝL PREDLOHY TEXTU.</a:t>
            </a:r>
          </a:p>
        </p:txBody>
      </p:sp>
      <p:pic>
        <p:nvPicPr>
          <p:cNvPr id="16" name="Picture 2" descr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370" y="5492415"/>
            <a:ext cx="1041595" cy="596969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Background-04.png" descr="Background-0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5" name="Predstavenieproduktu"/>
          <p:cNvSpPr txBox="1">
            <a:spLocks noGrp="1"/>
          </p:cNvSpPr>
          <p:nvPr>
            <p:ph type="title" hasCustomPrompt="1"/>
          </p:nvPr>
        </p:nvSpPr>
        <p:spPr>
          <a:xfrm>
            <a:off x="771730" y="910205"/>
            <a:ext cx="6336686" cy="2898121"/>
          </a:xfrm>
          <a:prstGeom prst="rect">
            <a:avLst/>
          </a:prstGeom>
        </p:spPr>
        <p:txBody>
          <a:bodyPr anchor="t"/>
          <a:lstStyle>
            <a:lvl1pPr>
              <a:defRPr sz="7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Poppins Light"/>
              </a:defRPr>
            </a:lvl1pPr>
          </a:lstStyle>
          <a:p>
            <a:r>
              <a:rPr dirty="0" err="1"/>
              <a:t>Predstavenie</a:t>
            </a:r>
            <a:br>
              <a:rPr lang="sk-SK" dirty="0"/>
            </a:br>
            <a:r>
              <a:rPr dirty="0" err="1"/>
              <a:t>produktu</a:t>
            </a:r>
            <a:endParaRPr dirty="0"/>
          </a:p>
        </p:txBody>
      </p:sp>
      <p:sp>
        <p:nvSpPr>
          <p:cNvPr id="26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7415683" y="593725"/>
            <a:ext cx="4004792" cy="238179"/>
          </a:xfrm>
          <a:prstGeom prst="rect">
            <a:avLst/>
          </a:prstGeom>
        </p:spPr>
        <p:txBody>
          <a:bodyPr/>
          <a:lstStyle>
            <a:lvl1pPr marL="0" indent="0" algn="r">
              <a:buSzTx/>
              <a:buFontTx/>
              <a:buNone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Poppins Regular"/>
              </a:defRPr>
            </a:lvl1pPr>
            <a:lvl2pPr marL="640080" indent="-182880" algn="r">
              <a:buSzPct val="100000"/>
              <a:buFontTx/>
              <a:buChar char="•"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Poppins Regular"/>
              </a:defRPr>
            </a:lvl2pPr>
            <a:lvl3pPr marL="1097280" indent="-182880" algn="r">
              <a:buFontTx/>
              <a:defRPr sz="1600">
                <a:latin typeface="Poppins Regular"/>
                <a:ea typeface="Poppins Regular"/>
                <a:cs typeface="Poppins Regular"/>
                <a:sym typeface="Poppins Regular"/>
              </a:defRPr>
            </a:lvl3pPr>
            <a:lvl4pPr marL="1615439" indent="-243839" algn="r">
              <a:buFontTx/>
              <a:defRPr sz="1600">
                <a:latin typeface="Poppins Regular"/>
                <a:ea typeface="Poppins Regular"/>
                <a:cs typeface="Poppins Regular"/>
                <a:sym typeface="Poppins Regular"/>
              </a:defRPr>
            </a:lvl4pPr>
            <a:lvl5pPr marL="2072639" indent="-243839" algn="r">
              <a:buFontTx/>
              <a:defRPr sz="1600">
                <a:latin typeface="Poppins Regular"/>
                <a:ea typeface="Poppins Regular"/>
                <a:cs typeface="Poppins Regular"/>
                <a:sym typeface="Poppins Regular"/>
              </a:defRPr>
            </a:lvl5pPr>
          </a:lstStyle>
          <a:p>
            <a:r>
              <a:rPr dirty="0"/>
              <a:t>PRAVTE ŠTÝL PREDLOHY TEXTU.</a:t>
            </a:r>
          </a:p>
          <a:p>
            <a:pPr lvl="1"/>
            <a:endParaRPr dirty="0"/>
          </a:p>
          <a:p>
            <a:pPr lvl="2"/>
            <a:endParaRPr dirty="0"/>
          </a:p>
          <a:p>
            <a:pPr lvl="3"/>
            <a:endParaRPr dirty="0"/>
          </a:p>
          <a:p>
            <a:pPr lvl="4"/>
            <a:endParaRPr dirty="0"/>
          </a:p>
        </p:txBody>
      </p:sp>
      <p:sp>
        <p:nvSpPr>
          <p:cNvPr id="27" name="Zástupný symbol textu 4"/>
          <p:cNvSpPr>
            <a:spLocks noGrp="1"/>
          </p:cNvSpPr>
          <p:nvPr>
            <p:ph type="body" sz="quarter" idx="21" hasCustomPrompt="1"/>
          </p:nvPr>
        </p:nvSpPr>
        <p:spPr>
          <a:xfrm>
            <a:off x="767370" y="593725"/>
            <a:ext cx="4004792" cy="238179"/>
          </a:xfrm>
          <a:prstGeom prst="rect">
            <a:avLst/>
          </a:prstGeom>
        </p:spPr>
        <p:txBody>
          <a:bodyPr/>
          <a:lstStyle>
            <a:lvl1pPr marL="0" indent="0" defTabSz="512063">
              <a:spcBef>
                <a:spcPts val="500"/>
              </a:spcBef>
              <a:buSzTx/>
              <a:buFontTx/>
              <a:buNone/>
              <a:defRPr sz="896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Poppins Regular"/>
              </a:defRPr>
            </a:lvl1pPr>
          </a:lstStyle>
          <a:p>
            <a:r>
              <a:rPr dirty="0"/>
              <a:t>PRAVTE ŠTÝL PREDLOHY TEXTU.</a:t>
            </a:r>
          </a:p>
        </p:txBody>
      </p:sp>
      <p:pic>
        <p:nvPicPr>
          <p:cNvPr id="28" name="Picture 25" descr="Pictur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370" y="5492415"/>
            <a:ext cx="1041595" cy="596969"/>
          </a:xfrm>
          <a:prstGeom prst="rect">
            <a:avLst/>
          </a:prstGeom>
          <a:ln w="12700">
            <a:miter lim="400000"/>
          </a:ln>
        </p:spPr>
      </p:pic>
      <p:sp>
        <p:nvSpPr>
          <p:cNvPr id="2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Zadný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Obdĺžnik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212725">
            <a:solidFill>
              <a:srgbClr val="13336A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D8B00"/>
                </a:solidFill>
              </a:defRPr>
            </a:pPr>
            <a:endParaRPr/>
          </a:p>
        </p:txBody>
      </p:sp>
      <p:sp>
        <p:nvSpPr>
          <p:cNvPr id="3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71730" y="1948824"/>
            <a:ext cx="3673476" cy="2838639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Poppins Regular"/>
              </a:defRPr>
            </a:lvl1pPr>
            <a:lvl2pPr marL="640080" indent="-182880">
              <a:buSzPct val="100000"/>
              <a:buFontTx/>
              <a:buChar char="•"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Poppins Regular"/>
              </a:defRPr>
            </a:lvl2pPr>
            <a:lvl3pPr marL="1097280" indent="-182880">
              <a:buFontTx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Poppins Regular"/>
              </a:defRPr>
            </a:lvl3pPr>
            <a:lvl4pPr marL="1615439" indent="-243839">
              <a:buFontTx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Poppins Regular"/>
              </a:defRPr>
            </a:lvl4pPr>
            <a:lvl5pPr marL="2072639" indent="-243839">
              <a:buFontTx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Poppins Regular"/>
              </a:defRPr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38" name="Zástupný symbol textu 11"/>
          <p:cNvSpPr>
            <a:spLocks noGrp="1"/>
          </p:cNvSpPr>
          <p:nvPr>
            <p:ph type="body" sz="quarter" idx="21"/>
          </p:nvPr>
        </p:nvSpPr>
        <p:spPr>
          <a:xfrm>
            <a:off x="763928" y="726621"/>
            <a:ext cx="7180261" cy="1066832"/>
          </a:xfrm>
          <a:prstGeom prst="rect">
            <a:avLst/>
          </a:prstGeom>
        </p:spPr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indent="0">
              <a:buSzTx/>
              <a:buFontTx/>
              <a:buNone/>
              <a:defRPr sz="4800">
                <a:latin typeface="Poppins Regular"/>
                <a:ea typeface="Poppins Regular"/>
                <a:cs typeface="Poppins Regular"/>
                <a:sym typeface="Poppins Regular"/>
              </a:defRPr>
            </a:pPr>
            <a:endParaRPr dirty="0"/>
          </a:p>
        </p:txBody>
      </p:sp>
      <p:pic>
        <p:nvPicPr>
          <p:cNvPr id="40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370" y="5492415"/>
            <a:ext cx="1041595" cy="596969"/>
          </a:xfrm>
          <a:prstGeom prst="rect">
            <a:avLst/>
          </a:prstGeom>
          <a:ln w="12700">
            <a:miter lim="400000"/>
          </a:ln>
        </p:spPr>
      </p:pic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abulka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507301" y="472962"/>
            <a:ext cx="4717842" cy="430214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>
                <a:latin typeface="Poppins Regular"/>
                <a:ea typeface="Poppins Regular"/>
                <a:cs typeface="Poppins Regular"/>
                <a:sym typeface="Poppins Regular"/>
              </a:defRPr>
            </a:lvl1pPr>
            <a:lvl2pPr marL="777239" indent="-320039">
              <a:buSzPct val="100000"/>
              <a:buFontTx/>
              <a:buChar char="•"/>
              <a:defRPr>
                <a:latin typeface="Poppins Regular"/>
                <a:ea typeface="Poppins Regular"/>
                <a:cs typeface="Poppins Regular"/>
                <a:sym typeface="Poppins Regular"/>
              </a:defRPr>
            </a:lvl2pPr>
            <a:lvl3pPr>
              <a:buFontTx/>
              <a:defRPr>
                <a:latin typeface="Poppins Regular"/>
                <a:ea typeface="Poppins Regular"/>
                <a:cs typeface="Poppins Regular"/>
                <a:sym typeface="Poppins Regular"/>
              </a:defRPr>
            </a:lvl3pPr>
            <a:lvl4pPr>
              <a:buFontTx/>
              <a:defRPr>
                <a:latin typeface="Poppins Regular"/>
                <a:ea typeface="Poppins Regular"/>
                <a:cs typeface="Poppins Regular"/>
                <a:sym typeface="Poppins Regular"/>
              </a:defRPr>
            </a:lvl4pPr>
            <a:lvl5pPr>
              <a:buFontTx/>
              <a:defRPr>
                <a:latin typeface="Poppins Regular"/>
                <a:ea typeface="Poppins Regular"/>
                <a:cs typeface="Poppins Regular"/>
                <a:sym typeface="Poppins Regular"/>
              </a:defRPr>
            </a:lvl5pPr>
          </a:lstStyle>
          <a:p>
            <a:r>
              <a:t>UPRAVTE ŠTÝL PREDLOHY TEXTU.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5" name="LOGO_CMYK_MODRA.svg" descr="LOGO_CMYK_MODRA.svg">
            <a:extLst>
              <a:ext uri="{FF2B5EF4-FFF2-40B4-BE49-F238E27FC236}">
                <a16:creationId xmlns:a16="http://schemas.microsoft.com/office/drawing/2014/main" id="{47567F9B-BB6A-451D-8B14-352CE6937C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07613" y="85294"/>
            <a:ext cx="1267137" cy="91172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column_text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07299" y="1284059"/>
            <a:ext cx="3563958" cy="5094970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>
                <a:latin typeface="Poppins Regular"/>
                <a:ea typeface="Poppins Regular"/>
                <a:cs typeface="Poppins Regular"/>
                <a:sym typeface="Poppins Regular"/>
              </a:defRPr>
            </a:lvl1pPr>
            <a:lvl2pPr>
              <a:buFontTx/>
              <a:defRPr>
                <a:latin typeface="Poppins Regular"/>
                <a:ea typeface="Poppins Regular"/>
                <a:cs typeface="Poppins Regular"/>
                <a:sym typeface="Poppins Regular"/>
              </a:defRPr>
            </a:lvl2pPr>
            <a:lvl3pPr marL="0" indent="914400">
              <a:buSzTx/>
              <a:buFontTx/>
              <a:buNone/>
              <a:defRPr>
                <a:latin typeface="Poppins Regular"/>
                <a:ea typeface="Poppins Regular"/>
                <a:cs typeface="Poppins Regular"/>
                <a:sym typeface="Poppins Regular"/>
              </a:defRPr>
            </a:lvl3pPr>
            <a:lvl4pPr marL="0" indent="1371600">
              <a:buSzTx/>
              <a:buFontTx/>
              <a:buNone/>
              <a:defRPr>
                <a:latin typeface="Poppins Regular"/>
                <a:ea typeface="Poppins Regular"/>
                <a:cs typeface="Poppins Regular"/>
                <a:sym typeface="Poppins Regular"/>
              </a:defRPr>
            </a:lvl4pPr>
            <a:lvl5pPr marL="0" indent="1828800">
              <a:buSzTx/>
              <a:buFontTx/>
              <a:buNone/>
              <a:defRPr>
                <a:latin typeface="Poppins Regular"/>
                <a:ea typeface="Poppins Regular"/>
                <a:cs typeface="Poppins Regular"/>
                <a:sym typeface="Poppins Regular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0" name="Zástupný symbol textu 18"/>
          <p:cNvSpPr>
            <a:spLocks noGrp="1"/>
          </p:cNvSpPr>
          <p:nvPr>
            <p:ph type="body" sz="quarter" idx="21" hasCustomPrompt="1"/>
          </p:nvPr>
        </p:nvSpPr>
        <p:spPr>
          <a:xfrm>
            <a:off x="507300" y="472962"/>
            <a:ext cx="4717844" cy="430214"/>
          </a:xfrm>
          <a:prstGeom prst="rect">
            <a:avLst/>
          </a:prstGeom>
        </p:spPr>
        <p:txBody>
          <a:bodyPr/>
          <a:lstStyle>
            <a:lvl1pPr marL="0" indent="0" defTabSz="630936">
              <a:spcBef>
                <a:spcPts val="600"/>
              </a:spcBef>
              <a:buSzTx/>
              <a:buFontTx/>
              <a:buNone/>
              <a:defRPr sz="1932">
                <a:latin typeface="Poppins Regular"/>
                <a:ea typeface="Poppins Regular"/>
                <a:cs typeface="Poppins Regular"/>
                <a:sym typeface="Poppins Regular"/>
              </a:defRPr>
            </a:lvl1pPr>
          </a:lstStyle>
          <a:p>
            <a:r>
              <a:t>UPRAVTE ŠTÝL PREDLOHY TEXTU.</a:t>
            </a:r>
          </a:p>
        </p:txBody>
      </p:sp>
      <p:sp>
        <p:nvSpPr>
          <p:cNvPr id="161" name="Zástupný symbol textu 6"/>
          <p:cNvSpPr>
            <a:spLocks noGrp="1"/>
          </p:cNvSpPr>
          <p:nvPr>
            <p:ph type="body" sz="half" idx="22"/>
          </p:nvPr>
        </p:nvSpPr>
        <p:spPr>
          <a:xfrm>
            <a:off x="4306413" y="1283604"/>
            <a:ext cx="3563958" cy="5094971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>
                <a:latin typeface="Poppins Regular"/>
                <a:ea typeface="Poppins Regular"/>
                <a:cs typeface="Poppins Regular"/>
                <a:sym typeface="Poppins Regular"/>
              </a:defRPr>
            </a:pPr>
            <a:endParaRPr/>
          </a:p>
        </p:txBody>
      </p:sp>
      <p:sp>
        <p:nvSpPr>
          <p:cNvPr id="162" name="Zástupný symbol textu 6"/>
          <p:cNvSpPr>
            <a:spLocks noGrp="1"/>
          </p:cNvSpPr>
          <p:nvPr>
            <p:ph type="body" sz="half" idx="23"/>
          </p:nvPr>
        </p:nvSpPr>
        <p:spPr>
          <a:xfrm>
            <a:off x="8105529" y="1284058"/>
            <a:ext cx="3563958" cy="5094971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>
                <a:latin typeface="Poppins Regular"/>
                <a:ea typeface="Poppins Regular"/>
                <a:cs typeface="Poppins Regular"/>
                <a:sym typeface="Poppins Regular"/>
              </a:defRPr>
            </a:pPr>
            <a:endParaRPr/>
          </a:p>
        </p:txBody>
      </p:sp>
      <p:sp>
        <p:nvSpPr>
          <p:cNvPr id="1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8" name="LOGO_CMYK_MODRA.svg" descr="LOGO_CMYK_MODRA.svg">
            <a:extLst>
              <a:ext uri="{FF2B5EF4-FFF2-40B4-BE49-F238E27FC236}">
                <a16:creationId xmlns:a16="http://schemas.microsoft.com/office/drawing/2014/main" id="{C585347A-E097-4512-A6C4-A21D10FA82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07613" y="85294"/>
            <a:ext cx="1267137" cy="91172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507301" y="472962"/>
            <a:ext cx="4717842" cy="430214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>
                <a:latin typeface="Poppins Regular"/>
                <a:ea typeface="Poppins Regular"/>
                <a:cs typeface="Poppins Regular"/>
                <a:sym typeface="Poppins Regular"/>
              </a:defRPr>
            </a:lvl1pPr>
            <a:lvl2pPr marL="777239" indent="-320039">
              <a:buSzPct val="100000"/>
              <a:buFontTx/>
              <a:buChar char="•"/>
              <a:defRPr>
                <a:latin typeface="Poppins Regular"/>
                <a:ea typeface="Poppins Regular"/>
                <a:cs typeface="Poppins Regular"/>
                <a:sym typeface="Poppins Regular"/>
              </a:defRPr>
            </a:lvl2pPr>
            <a:lvl3pPr>
              <a:buFontTx/>
              <a:defRPr>
                <a:latin typeface="Poppins Regular"/>
                <a:ea typeface="Poppins Regular"/>
                <a:cs typeface="Poppins Regular"/>
                <a:sym typeface="Poppins Regular"/>
              </a:defRPr>
            </a:lvl3pPr>
            <a:lvl4pPr>
              <a:buFontTx/>
              <a:defRPr>
                <a:latin typeface="Poppins Regular"/>
                <a:ea typeface="Poppins Regular"/>
                <a:cs typeface="Poppins Regular"/>
                <a:sym typeface="Poppins Regular"/>
              </a:defRPr>
            </a:lvl4pPr>
            <a:lvl5pPr>
              <a:buFontTx/>
              <a:defRPr>
                <a:latin typeface="Poppins Regular"/>
                <a:ea typeface="Poppins Regular"/>
                <a:cs typeface="Poppins Regular"/>
                <a:sym typeface="Poppins Regular"/>
              </a:defRPr>
            </a:lvl5pPr>
          </a:lstStyle>
          <a:p>
            <a:r>
              <a:t>UPRAVTE ŠTÝL PREDLOHY TEXTU.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73" name="Zástupný symbol obrázka 10"/>
          <p:cNvSpPr>
            <a:spLocks noGrp="1"/>
          </p:cNvSpPr>
          <p:nvPr>
            <p:ph type="pic" sz="half" idx="22"/>
          </p:nvPr>
        </p:nvSpPr>
        <p:spPr>
          <a:xfrm>
            <a:off x="508000" y="1260475"/>
            <a:ext cx="5732463" cy="5176838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74" name="Zástupný symbol textu 12"/>
          <p:cNvSpPr>
            <a:spLocks noGrp="1"/>
          </p:cNvSpPr>
          <p:nvPr>
            <p:ph type="body" sz="quarter" idx="23"/>
          </p:nvPr>
        </p:nvSpPr>
        <p:spPr>
          <a:xfrm>
            <a:off x="6586538" y="1260475"/>
            <a:ext cx="5083176" cy="1692275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>
                <a:latin typeface="Poppins Regular"/>
                <a:ea typeface="Poppins Regular"/>
                <a:cs typeface="Poppins Regular"/>
                <a:sym typeface="Poppins Regular"/>
              </a:defRPr>
            </a:pPr>
            <a:endParaRPr/>
          </a:p>
        </p:txBody>
      </p:sp>
      <p:sp>
        <p:nvSpPr>
          <p:cNvPr id="175" name="Zástupný symbol textu 14"/>
          <p:cNvSpPr>
            <a:spLocks noGrp="1"/>
          </p:cNvSpPr>
          <p:nvPr>
            <p:ph type="body" sz="quarter" idx="24" hasCustomPrompt="1"/>
          </p:nvPr>
        </p:nvSpPr>
        <p:spPr>
          <a:xfrm>
            <a:off x="6586538" y="3151188"/>
            <a:ext cx="5083176" cy="3286126"/>
          </a:xfrm>
          <a:prstGeom prst="rect">
            <a:avLst/>
          </a:prstGeom>
        </p:spPr>
        <p:txBody>
          <a:bodyPr/>
          <a:lstStyle/>
          <a:p>
            <a:pPr lvl="1">
              <a:spcBef>
                <a:spcPts val="500"/>
              </a:spcBef>
              <a:buFontTx/>
              <a:defRPr sz="2000"/>
            </a:pPr>
            <a:r>
              <a:t>Druhá úroveň
Tretia úroveň
Štvrtá úroveň</a:t>
            </a:r>
          </a:p>
        </p:txBody>
      </p:sp>
      <p:sp>
        <p:nvSpPr>
          <p:cNvPr id="1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8" name="LOGO_CMYK_MODRA.svg" descr="LOGO_CMYK_MODRA.svg">
            <a:extLst>
              <a:ext uri="{FF2B5EF4-FFF2-40B4-BE49-F238E27FC236}">
                <a16:creationId xmlns:a16="http://schemas.microsoft.com/office/drawing/2014/main" id="{00843519-E77F-401E-9DA8-E7B798B52B1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07613" y="85294"/>
            <a:ext cx="1267137" cy="91172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redstavenieproduktu"/>
          <p:cNvSpPr txBox="1">
            <a:spLocks noGrp="1"/>
          </p:cNvSpPr>
          <p:nvPr>
            <p:ph type="title" hasCustomPrompt="1"/>
          </p:nvPr>
        </p:nvSpPr>
        <p:spPr>
          <a:xfrm>
            <a:off x="771730" y="910205"/>
            <a:ext cx="6336686" cy="2898121"/>
          </a:xfrm>
          <a:prstGeom prst="rect">
            <a:avLst/>
          </a:prstGeom>
        </p:spPr>
        <p:txBody>
          <a:bodyPr anchor="t"/>
          <a:lstStyle>
            <a:lvl1pPr>
              <a:defRPr sz="7200"/>
            </a:lvl1pPr>
          </a:lstStyle>
          <a:p>
            <a:r>
              <a:rPr dirty="0" err="1"/>
              <a:t>Predstavenie</a:t>
            </a:r>
            <a:br>
              <a:rPr lang="sk-SK" dirty="0"/>
            </a:br>
            <a:r>
              <a:rPr dirty="0" err="1"/>
              <a:t>produktu</a:t>
            </a:r>
            <a:endParaRPr dirty="0"/>
          </a:p>
        </p:txBody>
      </p:sp>
      <p:sp>
        <p:nvSpPr>
          <p:cNvPr id="184" name="Obdĺžnik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212725">
            <a:solidFill>
              <a:srgbClr val="002E6D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D8B00"/>
                </a:solidFill>
              </a:defRPr>
            </a:pPr>
            <a:endParaRPr/>
          </a:p>
        </p:txBody>
      </p:sp>
      <p:sp>
        <p:nvSpPr>
          <p:cNvPr id="185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7415683" y="593725"/>
            <a:ext cx="4004792" cy="238179"/>
          </a:xfrm>
          <a:prstGeom prst="rect">
            <a:avLst/>
          </a:prstGeom>
        </p:spPr>
        <p:txBody>
          <a:bodyPr/>
          <a:lstStyle>
            <a:lvl1pPr marL="0" indent="0" algn="r">
              <a:buSzTx/>
              <a:buFontTx/>
              <a:buNone/>
              <a:defRPr sz="1600">
                <a:latin typeface="Poppins Regular"/>
                <a:ea typeface="Poppins Regular"/>
                <a:cs typeface="Poppins Regular"/>
                <a:sym typeface="Poppins Regular"/>
              </a:defRPr>
            </a:lvl1pPr>
            <a:lvl2pPr marL="640080" indent="-182880" algn="r">
              <a:buSzPct val="100000"/>
              <a:buFontTx/>
              <a:buChar char="•"/>
              <a:defRPr sz="1600">
                <a:latin typeface="Poppins Regular"/>
                <a:ea typeface="Poppins Regular"/>
                <a:cs typeface="Poppins Regular"/>
                <a:sym typeface="Poppins Regular"/>
              </a:defRPr>
            </a:lvl2pPr>
            <a:lvl3pPr marL="1097280" indent="-182880" algn="r">
              <a:buFontTx/>
              <a:defRPr sz="1600">
                <a:latin typeface="Poppins Regular"/>
                <a:ea typeface="Poppins Regular"/>
                <a:cs typeface="Poppins Regular"/>
                <a:sym typeface="Poppins Regular"/>
              </a:defRPr>
            </a:lvl3pPr>
            <a:lvl4pPr marL="1615439" indent="-243839" algn="r">
              <a:buFontTx/>
              <a:defRPr sz="1600">
                <a:latin typeface="Poppins Regular"/>
                <a:ea typeface="Poppins Regular"/>
                <a:cs typeface="Poppins Regular"/>
                <a:sym typeface="Poppins Regular"/>
              </a:defRPr>
            </a:lvl4pPr>
            <a:lvl5pPr marL="2072639" indent="-243839" algn="r">
              <a:buFontTx/>
              <a:defRPr sz="1600">
                <a:latin typeface="Poppins Regular"/>
                <a:ea typeface="Poppins Regular"/>
                <a:cs typeface="Poppins Regular"/>
                <a:sym typeface="Poppins Regular"/>
              </a:defRPr>
            </a:lvl5pPr>
          </a:lstStyle>
          <a:p>
            <a:r>
              <a:t>PRAVTE ŠTÝL PREDLOHY TEXTU.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86" name="Zástupný symbol textu 4"/>
          <p:cNvSpPr>
            <a:spLocks noGrp="1"/>
          </p:cNvSpPr>
          <p:nvPr>
            <p:ph type="body" sz="quarter" idx="21" hasCustomPrompt="1"/>
          </p:nvPr>
        </p:nvSpPr>
        <p:spPr>
          <a:xfrm>
            <a:off x="767370" y="593725"/>
            <a:ext cx="4004792" cy="238179"/>
          </a:xfrm>
          <a:prstGeom prst="rect">
            <a:avLst/>
          </a:prstGeom>
        </p:spPr>
        <p:txBody>
          <a:bodyPr/>
          <a:lstStyle>
            <a:lvl1pPr marL="0" indent="0" defTabSz="512063">
              <a:spcBef>
                <a:spcPts val="500"/>
              </a:spcBef>
              <a:buSzTx/>
              <a:buFontTx/>
              <a:buNone/>
              <a:defRPr sz="896">
                <a:latin typeface="Poppins Regular"/>
                <a:ea typeface="Poppins Regular"/>
                <a:cs typeface="Poppins Regular"/>
                <a:sym typeface="Poppins Regular"/>
              </a:defRPr>
            </a:lvl1pPr>
          </a:lstStyle>
          <a:p>
            <a:r>
              <a:t>PRAVTE ŠTÝL PREDLOHY TEXTU.</a:t>
            </a:r>
          </a:p>
        </p:txBody>
      </p:sp>
      <p:sp>
        <p:nvSpPr>
          <p:cNvPr id="187" name="Obdĺžnik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212725">
            <a:solidFill>
              <a:srgbClr val="13336A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D8B00"/>
                </a:solidFill>
              </a:defRPr>
            </a:pPr>
            <a:endParaRPr/>
          </a:p>
        </p:txBody>
      </p:sp>
      <p:pic>
        <p:nvPicPr>
          <p:cNvPr id="188" name="Picture 9" descr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370" y="5492415"/>
            <a:ext cx="1041595" cy="596969"/>
          </a:xfrm>
          <a:prstGeom prst="rect">
            <a:avLst/>
          </a:prstGeom>
          <a:ln w="12700">
            <a:miter lim="400000"/>
          </a:ln>
        </p:spPr>
      </p:pic>
      <p:sp>
        <p:nvSpPr>
          <p:cNvPr id="18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Zadný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Obrázok 1" descr="Obrázo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50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2149928" y="1360715"/>
            <a:ext cx="7892144" cy="4136572"/>
          </a:xfrm>
          <a:prstGeom prst="rect">
            <a:avLst/>
          </a:prstGeom>
        </p:spPr>
        <p:txBody>
          <a:bodyPr anchor="ctr"/>
          <a:lstStyle>
            <a:lvl1pPr marL="0" indent="0" algn="ctr">
              <a:buSzTx/>
              <a:buFontTx/>
              <a:buNone/>
              <a:defRPr sz="4800">
                <a:solidFill>
                  <a:srgbClr val="FFFFFF"/>
                </a:solidFill>
                <a:latin typeface="Open Sans Condensed Bold"/>
                <a:ea typeface="Open Sans Condensed Bold"/>
                <a:cs typeface="Open Sans Condensed Bold"/>
                <a:sym typeface="Open Sans Condensed Bold"/>
              </a:defRPr>
            </a:lvl1pPr>
            <a:lvl2pPr marL="1005839" indent="-548639" algn="ctr">
              <a:buSzPct val="100000"/>
              <a:buFontTx/>
              <a:buChar char="•"/>
              <a:defRPr sz="4800">
                <a:solidFill>
                  <a:srgbClr val="FFFFFF"/>
                </a:solidFill>
                <a:latin typeface="Open Sans Condensed Bold"/>
                <a:ea typeface="Open Sans Condensed Bold"/>
                <a:cs typeface="Open Sans Condensed Bold"/>
                <a:sym typeface="Open Sans Condensed Bold"/>
              </a:defRPr>
            </a:lvl2pPr>
            <a:lvl3pPr marL="1463039" indent="-548639" algn="ctr">
              <a:buFontTx/>
              <a:defRPr sz="4800">
                <a:solidFill>
                  <a:srgbClr val="FFFFFF"/>
                </a:solidFill>
                <a:latin typeface="Open Sans Condensed Bold"/>
                <a:ea typeface="Open Sans Condensed Bold"/>
                <a:cs typeface="Open Sans Condensed Bold"/>
                <a:sym typeface="Open Sans Condensed Bold"/>
              </a:defRPr>
            </a:lvl3pPr>
            <a:lvl4pPr marL="2103120" indent="-731520" algn="ctr">
              <a:buFontTx/>
              <a:defRPr sz="4800">
                <a:solidFill>
                  <a:srgbClr val="FFFFFF"/>
                </a:solidFill>
                <a:latin typeface="Open Sans Condensed Bold"/>
                <a:ea typeface="Open Sans Condensed Bold"/>
                <a:cs typeface="Open Sans Condensed Bold"/>
                <a:sym typeface="Open Sans Condensed Bold"/>
              </a:defRPr>
            </a:lvl4pPr>
            <a:lvl5pPr marL="2560320" indent="-731520" algn="ctr">
              <a:buFontTx/>
              <a:defRPr sz="4800">
                <a:solidFill>
                  <a:srgbClr val="FFFFFF"/>
                </a:solidFill>
                <a:latin typeface="Open Sans Condensed Bold"/>
                <a:ea typeface="Open Sans Condensed Bold"/>
                <a:cs typeface="Open Sans Condensed Bold"/>
                <a:sym typeface="Open Sans Condensed Bold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251" name="Background-04.png" descr="Background-0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5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6" name="LOGO_CMYK_MODRA.svg" descr="LOGO_CMYK_MODRA.svg">
            <a:extLst>
              <a:ext uri="{FF2B5EF4-FFF2-40B4-BE49-F238E27FC236}">
                <a16:creationId xmlns:a16="http://schemas.microsoft.com/office/drawing/2014/main" id="{93D286DB-03C9-46F4-ACC4-94FC9316828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6419" y="94347"/>
            <a:ext cx="1267137" cy="91172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abulka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507301" y="472962"/>
            <a:ext cx="4717842" cy="430214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>
                <a:latin typeface="Poppins Regular"/>
                <a:ea typeface="Poppins Regular"/>
                <a:cs typeface="Poppins Regular"/>
                <a:sym typeface="Poppins Regular"/>
              </a:defRPr>
            </a:lvl1pPr>
            <a:lvl2pPr marL="777239" indent="-320039">
              <a:buSzPct val="100000"/>
              <a:buFontTx/>
              <a:buChar char="•"/>
              <a:defRPr>
                <a:latin typeface="Poppins Regular"/>
                <a:ea typeface="Poppins Regular"/>
                <a:cs typeface="Poppins Regular"/>
                <a:sym typeface="Poppins Regular"/>
              </a:defRPr>
            </a:lvl2pPr>
            <a:lvl3pPr>
              <a:buFontTx/>
              <a:defRPr>
                <a:latin typeface="Poppins Regular"/>
                <a:ea typeface="Poppins Regular"/>
                <a:cs typeface="Poppins Regular"/>
                <a:sym typeface="Poppins Regular"/>
              </a:defRPr>
            </a:lvl3pPr>
            <a:lvl4pPr>
              <a:buFontTx/>
              <a:defRPr>
                <a:latin typeface="Poppins Regular"/>
                <a:ea typeface="Poppins Regular"/>
                <a:cs typeface="Poppins Regular"/>
                <a:sym typeface="Poppins Regular"/>
              </a:defRPr>
            </a:lvl4pPr>
            <a:lvl5pPr>
              <a:buFontTx/>
              <a:defRPr>
                <a:latin typeface="Poppins Regular"/>
                <a:ea typeface="Poppins Regular"/>
                <a:cs typeface="Poppins Regular"/>
                <a:sym typeface="Poppins Regular"/>
              </a:defRPr>
            </a:lvl5pPr>
          </a:lstStyle>
          <a:p>
            <a:r>
              <a:t>UPRAVTE ŠTÝL PREDLOHY TEXTU.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5" name="LOGO_CMYK_MODRA.svg" descr="LOGO_CMYK_MODRA.svg">
            <a:extLst>
              <a:ext uri="{FF2B5EF4-FFF2-40B4-BE49-F238E27FC236}">
                <a16:creationId xmlns:a16="http://schemas.microsoft.com/office/drawing/2014/main" id="{2DA4424F-E03A-4448-9D4F-804619BB4E1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07613" y="85294"/>
            <a:ext cx="1267137" cy="91172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504020" y="4789487"/>
            <a:ext cx="11173071" cy="1589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rPr dirty="0" err="1"/>
              <a:t>Druhá</a:t>
            </a:r>
            <a:r>
              <a:rPr dirty="0"/>
              <a:t> </a:t>
            </a:r>
            <a:r>
              <a:rPr dirty="0" err="1"/>
              <a:t>úroveň</a:t>
            </a:r>
            <a:endParaRPr dirty="0"/>
          </a:p>
          <a:p>
            <a:pPr lvl="1"/>
            <a:endParaRPr dirty="0"/>
          </a:p>
          <a:p>
            <a:pPr lvl="2"/>
            <a:endParaRPr dirty="0"/>
          </a:p>
          <a:p>
            <a:pPr lvl="3"/>
            <a:endParaRPr dirty="0"/>
          </a:p>
          <a:p>
            <a:pPr lvl="4"/>
            <a:endParaRPr dirty="0"/>
          </a:p>
        </p:txBody>
      </p:sp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609600" y="0"/>
            <a:ext cx="10972800" cy="16922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rPr dirty="0"/>
              <a:t>Title Text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C8B8A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7" r:id="rId4"/>
    <p:sldLayoutId id="2147483663" r:id="rId5"/>
    <p:sldLayoutId id="2147483664" r:id="rId6"/>
    <p:sldLayoutId id="2147483665" r:id="rId7"/>
    <p:sldLayoutId id="2147483671" r:id="rId8"/>
    <p:sldLayoutId id="2147483673" r:id="rId9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13336A"/>
          </a:solidFill>
          <a:uFillTx/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  <a:sym typeface="Poppins Regular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13336A"/>
          </a:solidFill>
          <a:uFillTx/>
          <a:latin typeface="Poppins Regular"/>
          <a:ea typeface="Poppins Regular"/>
          <a:cs typeface="Poppins Regular"/>
          <a:sym typeface="Poppins Regular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13336A"/>
          </a:solidFill>
          <a:uFillTx/>
          <a:latin typeface="Poppins Regular"/>
          <a:ea typeface="Poppins Regular"/>
          <a:cs typeface="Poppins Regular"/>
          <a:sym typeface="Poppins Regular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13336A"/>
          </a:solidFill>
          <a:uFillTx/>
          <a:latin typeface="Poppins Regular"/>
          <a:ea typeface="Poppins Regular"/>
          <a:cs typeface="Poppins Regular"/>
          <a:sym typeface="Poppins Regular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13336A"/>
          </a:solidFill>
          <a:uFillTx/>
          <a:latin typeface="Poppins Regular"/>
          <a:ea typeface="Poppins Regular"/>
          <a:cs typeface="Poppins Regular"/>
          <a:sym typeface="Poppins Regular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13336A"/>
          </a:solidFill>
          <a:uFillTx/>
          <a:latin typeface="Poppins Regular"/>
          <a:ea typeface="Poppins Regular"/>
          <a:cs typeface="Poppins Regular"/>
          <a:sym typeface="Poppins Regular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13336A"/>
          </a:solidFill>
          <a:uFillTx/>
          <a:latin typeface="Poppins Regular"/>
          <a:ea typeface="Poppins Regular"/>
          <a:cs typeface="Poppins Regular"/>
          <a:sym typeface="Poppins Regular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13336A"/>
          </a:solidFill>
          <a:uFillTx/>
          <a:latin typeface="Poppins Regular"/>
          <a:ea typeface="Poppins Regular"/>
          <a:cs typeface="Poppins Regular"/>
          <a:sym typeface="Poppins Regular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13336A"/>
          </a:solidFill>
          <a:uFillTx/>
          <a:latin typeface="Poppins Regular"/>
          <a:ea typeface="Poppins Regular"/>
          <a:cs typeface="Poppins Regular"/>
          <a:sym typeface="Poppins Regular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13336A"/>
          </a:solidFill>
          <a:uFillTx/>
          <a:latin typeface="Open Sans"/>
          <a:ea typeface="Open Sans"/>
          <a:cs typeface="Open Sans"/>
          <a:sym typeface="Open Sans"/>
        </a:defRPr>
      </a:lvl1pPr>
      <a:lvl2pPr marL="0" marR="0" indent="4572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/>
        <a:buNone/>
        <a:tabLst/>
        <a:defRPr sz="2800" b="0" i="0" u="none" strike="noStrike" cap="none" spc="0" baseline="0">
          <a:solidFill>
            <a:srgbClr val="13336A"/>
          </a:solidFill>
          <a:uFillTx/>
          <a:latin typeface="Open Sans"/>
          <a:ea typeface="Open Sans"/>
          <a:cs typeface="Open Sans"/>
          <a:sym typeface="Open Sans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13336A"/>
          </a:solidFill>
          <a:uFillTx/>
          <a:latin typeface="Open Sans"/>
          <a:ea typeface="Open Sans"/>
          <a:cs typeface="Open Sans"/>
          <a:sym typeface="Open Sans"/>
        </a:defRPr>
      </a:lvl3pPr>
      <a:lvl4pPr marL="1798320" marR="0" indent="-42672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13336A"/>
          </a:solidFill>
          <a:uFillTx/>
          <a:latin typeface="Open Sans"/>
          <a:ea typeface="Open Sans"/>
          <a:cs typeface="Open Sans"/>
          <a:sym typeface="Open Sans"/>
        </a:defRPr>
      </a:lvl4pPr>
      <a:lvl5pPr marL="2255520" marR="0" indent="-42672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13336A"/>
          </a:solidFill>
          <a:uFillTx/>
          <a:latin typeface="Open Sans"/>
          <a:ea typeface="Open Sans"/>
          <a:cs typeface="Open Sans"/>
          <a:sym typeface="Open Sans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13336A"/>
          </a:solidFill>
          <a:uFillTx/>
          <a:latin typeface="Open Sans"/>
          <a:ea typeface="Open Sans"/>
          <a:cs typeface="Open Sans"/>
          <a:sym typeface="Open Sans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13336A"/>
          </a:solidFill>
          <a:uFillTx/>
          <a:latin typeface="Open Sans"/>
          <a:ea typeface="Open Sans"/>
          <a:cs typeface="Open Sans"/>
          <a:sym typeface="Open Sans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13336A"/>
          </a:solidFill>
          <a:uFillTx/>
          <a:latin typeface="Open Sans"/>
          <a:ea typeface="Open Sans"/>
          <a:cs typeface="Open Sans"/>
          <a:sym typeface="Open Sans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13336A"/>
          </a:solidFill>
          <a:uFillTx/>
          <a:latin typeface="Open Sans"/>
          <a:ea typeface="Open Sans"/>
          <a:cs typeface="Open Sans"/>
          <a:sym typeface="Open Sans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5pPr>
      <a:lvl6pPr marL="0" marR="0" indent="22860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6pPr>
      <a:lvl7pPr marL="0" marR="0" indent="2743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7pPr>
      <a:lvl8pPr marL="0" marR="0" indent="3200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8pPr>
      <a:lvl9pPr marL="0" marR="0" indent="3657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Nadpis 1"/>
          <p:cNvSpPr txBox="1">
            <a:spLocks noGrp="1"/>
          </p:cNvSpPr>
          <p:nvPr>
            <p:ph type="title"/>
          </p:nvPr>
        </p:nvSpPr>
        <p:spPr>
          <a:xfrm>
            <a:off x="771730" y="910205"/>
            <a:ext cx="6336686" cy="149125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</a:lstStyle>
          <a:p>
            <a:r>
              <a:rPr lang="en-US" sz="4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</a:t>
            </a:r>
            <a:r>
              <a:rPr lang="sk-SK" sz="4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ú akcie atraktívne aj v nasledujúcej dekáde?</a:t>
            </a:r>
            <a:endParaRPr sz="45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61" name="Zástupný symbol textu 2"/>
          <p:cNvSpPr txBox="1">
            <a:spLocks noGrp="1"/>
          </p:cNvSpPr>
          <p:nvPr>
            <p:ph type="body" sz="quarter" idx="1"/>
          </p:nvPr>
        </p:nvSpPr>
        <p:spPr>
          <a:xfrm>
            <a:off x="7415683" y="593725"/>
            <a:ext cx="4004791" cy="238179"/>
          </a:xfrm>
          <a:prstGeom prst="rect">
            <a:avLst/>
          </a:prstGeom>
        </p:spPr>
        <p:txBody>
          <a:bodyPr>
            <a:normAutofit/>
          </a:bodyPr>
          <a:lstStyle>
            <a:lvl1pPr defTabSz="512063">
              <a:spcBef>
                <a:spcPts val="500"/>
              </a:spcBef>
              <a:defRPr sz="896"/>
            </a:lvl1pPr>
          </a:lstStyle>
          <a:p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November</a:t>
            </a:r>
            <a:r>
              <a:rPr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202</a:t>
            </a:r>
            <a:r>
              <a:rPr lang="sk-SK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</a:t>
            </a:r>
            <a:endParaRPr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63" name="Picture 13" descr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6682" y="593725"/>
            <a:ext cx="6858001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BlokTextu 1">
            <a:extLst>
              <a:ext uri="{FF2B5EF4-FFF2-40B4-BE49-F238E27FC236}">
                <a16:creationId xmlns:a16="http://schemas.microsoft.com/office/drawing/2014/main" id="{797529D4-E79C-9184-9C5D-BBF9D450CC1B}"/>
              </a:ext>
            </a:extLst>
          </p:cNvPr>
          <p:cNvSpPr txBox="1"/>
          <p:nvPr/>
        </p:nvSpPr>
        <p:spPr>
          <a:xfrm>
            <a:off x="771730" y="2544258"/>
            <a:ext cx="4517601" cy="4770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500" dirty="0">
                <a:solidFill>
                  <a:srgbClr val="13336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Michal </a:t>
            </a:r>
            <a:r>
              <a:rPr lang="sk-SK" sz="2500" dirty="0">
                <a:solidFill>
                  <a:srgbClr val="13336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Ďurica, CFA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498D24-5B54-A001-EB4F-A51D828EBC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Zástupný symbol textu 7">
            <a:extLst>
              <a:ext uri="{FF2B5EF4-FFF2-40B4-BE49-F238E27FC236}">
                <a16:creationId xmlns:a16="http://schemas.microsoft.com/office/drawing/2014/main" id="{605400B6-D745-DECE-AA4D-7F81C64E196F}"/>
              </a:ext>
            </a:extLst>
          </p:cNvPr>
          <p:cNvSpPr/>
          <p:nvPr/>
        </p:nvSpPr>
        <p:spPr>
          <a:xfrm>
            <a:off x="427925" y="417643"/>
            <a:ext cx="4717844" cy="4302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>
            <a:lvl1pPr defTabSz="630936">
              <a:lnSpc>
                <a:spcPct val="90000"/>
              </a:lnSpc>
              <a:spcBef>
                <a:spcPts val="600"/>
              </a:spcBef>
              <a:defRPr sz="1932">
                <a:solidFill>
                  <a:srgbClr val="13336A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lvl1pPr>
          </a:lstStyle>
          <a:p>
            <a:r>
              <a:rPr lang="sk-SK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 30 rokov neskôr...</a:t>
            </a:r>
            <a:endParaRPr sz="2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id="{F5841D86-53F4-2E83-34B9-E4119AC62A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057" y="1160399"/>
            <a:ext cx="5153025" cy="1857375"/>
          </a:xfrm>
          <a:prstGeom prst="rect">
            <a:avLst/>
          </a:prstGeom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id="{D1FCF86D-4B73-1FA1-6F49-14F953A2B0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4910" y="1096507"/>
            <a:ext cx="5257800" cy="1695450"/>
          </a:xfrm>
          <a:prstGeom prst="rect">
            <a:avLst/>
          </a:prstGeom>
        </p:spPr>
      </p:pic>
      <p:pic>
        <p:nvPicPr>
          <p:cNvPr id="9" name="Obrázok 8">
            <a:extLst>
              <a:ext uri="{FF2B5EF4-FFF2-40B4-BE49-F238E27FC236}">
                <a16:creationId xmlns:a16="http://schemas.microsoft.com/office/drawing/2014/main" id="{A857D065-8F94-7C6F-1B37-653DA79A43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925" y="3330316"/>
            <a:ext cx="5372100" cy="1314450"/>
          </a:xfrm>
          <a:prstGeom prst="rect">
            <a:avLst/>
          </a:prstGeom>
        </p:spPr>
      </p:pic>
      <p:pic>
        <p:nvPicPr>
          <p:cNvPr id="11" name="Obrázok 10">
            <a:extLst>
              <a:ext uri="{FF2B5EF4-FFF2-40B4-BE49-F238E27FC236}">
                <a16:creationId xmlns:a16="http://schemas.microsoft.com/office/drawing/2014/main" id="{513BE400-008C-DE14-F920-105B244CF0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6822" y="3301741"/>
            <a:ext cx="5133975" cy="1343025"/>
          </a:xfrm>
          <a:prstGeom prst="rect">
            <a:avLst/>
          </a:prstGeom>
        </p:spPr>
      </p:pic>
      <p:pic>
        <p:nvPicPr>
          <p:cNvPr id="13" name="Obrázok 12">
            <a:extLst>
              <a:ext uri="{FF2B5EF4-FFF2-40B4-BE49-F238E27FC236}">
                <a16:creationId xmlns:a16="http://schemas.microsoft.com/office/drawing/2014/main" id="{73F62DC6-B472-AE58-F37B-F400798413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2225" y="4957308"/>
            <a:ext cx="5257800" cy="1238250"/>
          </a:xfrm>
          <a:prstGeom prst="rect">
            <a:avLst/>
          </a:prstGeom>
        </p:spPr>
      </p:pic>
      <p:pic>
        <p:nvPicPr>
          <p:cNvPr id="4" name="Obrázok 3">
            <a:extLst>
              <a:ext uri="{FF2B5EF4-FFF2-40B4-BE49-F238E27FC236}">
                <a16:creationId xmlns:a16="http://schemas.microsoft.com/office/drawing/2014/main" id="{73AE06D3-4025-7423-1A44-7396072A9E3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789999">
            <a:off x="2975" y="1586113"/>
            <a:ext cx="5923191" cy="716240"/>
          </a:xfrm>
          <a:prstGeom prst="rect">
            <a:avLst/>
          </a:prstGeom>
        </p:spPr>
      </p:pic>
      <p:pic>
        <p:nvPicPr>
          <p:cNvPr id="8" name="Obrázok 7">
            <a:extLst>
              <a:ext uri="{FF2B5EF4-FFF2-40B4-BE49-F238E27FC236}">
                <a16:creationId xmlns:a16="http://schemas.microsoft.com/office/drawing/2014/main" id="{983EBB61-36E0-9794-61CD-30C2F57CD17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591984">
            <a:off x="6069780" y="1690753"/>
            <a:ext cx="5856148" cy="656083"/>
          </a:xfrm>
          <a:prstGeom prst="rect">
            <a:avLst/>
          </a:prstGeom>
        </p:spPr>
      </p:pic>
      <p:pic>
        <p:nvPicPr>
          <p:cNvPr id="12" name="Obrázok 11">
            <a:extLst>
              <a:ext uri="{FF2B5EF4-FFF2-40B4-BE49-F238E27FC236}">
                <a16:creationId xmlns:a16="http://schemas.microsoft.com/office/drawing/2014/main" id="{CCF9D8E2-CA40-4B19-D6EA-4419FACF51D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725991">
            <a:off x="218961" y="3820364"/>
            <a:ext cx="6206214" cy="643327"/>
          </a:xfrm>
          <a:prstGeom prst="rect">
            <a:avLst/>
          </a:prstGeom>
        </p:spPr>
      </p:pic>
      <p:pic>
        <p:nvPicPr>
          <p:cNvPr id="15" name="Obrázok 14">
            <a:extLst>
              <a:ext uri="{FF2B5EF4-FFF2-40B4-BE49-F238E27FC236}">
                <a16:creationId xmlns:a16="http://schemas.microsoft.com/office/drawing/2014/main" id="{A209EB17-624A-20D0-BE96-0FC7418A1AE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323744">
            <a:off x="5973401" y="3979500"/>
            <a:ext cx="6199487" cy="640028"/>
          </a:xfrm>
          <a:prstGeom prst="rect">
            <a:avLst/>
          </a:prstGeom>
        </p:spPr>
      </p:pic>
      <p:pic>
        <p:nvPicPr>
          <p:cNvPr id="17" name="Obrázok 16">
            <a:extLst>
              <a:ext uri="{FF2B5EF4-FFF2-40B4-BE49-F238E27FC236}">
                <a16:creationId xmlns:a16="http://schemas.microsoft.com/office/drawing/2014/main" id="{193B48B4-293E-A4CB-0A20-787FA924FD5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753023">
            <a:off x="350884" y="5233167"/>
            <a:ext cx="6457402" cy="880555"/>
          </a:xfrm>
          <a:prstGeom prst="rect">
            <a:avLst/>
          </a:prstGeom>
        </p:spPr>
      </p:pic>
      <p:sp>
        <p:nvSpPr>
          <p:cNvPr id="5" name="BlokTextu 4">
            <a:extLst>
              <a:ext uri="{FF2B5EF4-FFF2-40B4-BE49-F238E27FC236}">
                <a16:creationId xmlns:a16="http://schemas.microsoft.com/office/drawing/2014/main" id="{6B5E7FE9-1164-BD45-1E01-921971404AA0}"/>
              </a:ext>
            </a:extLst>
          </p:cNvPr>
          <p:cNvSpPr txBox="1"/>
          <p:nvPr/>
        </p:nvSpPr>
        <p:spPr>
          <a:xfrm>
            <a:off x="9569584" y="6463863"/>
            <a:ext cx="2344776" cy="24622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r"/>
            <a:r>
              <a:rPr lang="sk-SK" sz="1000" dirty="0">
                <a:solidFill>
                  <a:srgbClr val="13336A"/>
                </a:solidFill>
              </a:rPr>
              <a:t>zdroj: WSJ</a:t>
            </a:r>
          </a:p>
        </p:txBody>
      </p:sp>
    </p:spTree>
    <p:extLst>
      <p:ext uri="{BB962C8B-B14F-4D97-AF65-F5344CB8AC3E}">
        <p14:creationId xmlns:p14="http://schemas.microsoft.com/office/powerpoint/2010/main" val="1510764331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9ACB32-B188-7B9C-A25A-594DBCAEFD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Zástupný symbol textu 7">
            <a:extLst>
              <a:ext uri="{FF2B5EF4-FFF2-40B4-BE49-F238E27FC236}">
                <a16:creationId xmlns:a16="http://schemas.microsoft.com/office/drawing/2014/main" id="{9F016236-CF9C-5E8E-2787-A7D5D9174BC0}"/>
              </a:ext>
            </a:extLst>
          </p:cNvPr>
          <p:cNvSpPr/>
          <p:nvPr/>
        </p:nvSpPr>
        <p:spPr>
          <a:xfrm>
            <a:off x="427925" y="417643"/>
            <a:ext cx="4717844" cy="4302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>
            <a:lvl1pPr defTabSz="630936">
              <a:lnSpc>
                <a:spcPct val="90000"/>
              </a:lnSpc>
              <a:spcBef>
                <a:spcPts val="600"/>
              </a:spcBef>
              <a:defRPr sz="1932">
                <a:solidFill>
                  <a:srgbClr val="13336A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lvl1pPr>
          </a:lstStyle>
          <a:p>
            <a:r>
              <a:rPr lang="en-US" sz="2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Dlhodob</a:t>
            </a:r>
            <a:r>
              <a:rPr lang="sk-SK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é výnosy</a:t>
            </a:r>
            <a:endParaRPr sz="2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BlokTextu 1">
            <a:extLst>
              <a:ext uri="{FF2B5EF4-FFF2-40B4-BE49-F238E27FC236}">
                <a16:creationId xmlns:a16="http://schemas.microsoft.com/office/drawing/2014/main" id="{3D3E2F93-A5A3-AD7E-AA3C-AF1CA56CE2D3}"/>
              </a:ext>
            </a:extLst>
          </p:cNvPr>
          <p:cNvSpPr txBox="1"/>
          <p:nvPr/>
        </p:nvSpPr>
        <p:spPr>
          <a:xfrm>
            <a:off x="9569584" y="6463863"/>
            <a:ext cx="2344776" cy="24622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r"/>
            <a:r>
              <a:rPr lang="sk-SK" sz="1000" dirty="0">
                <a:solidFill>
                  <a:srgbClr val="13336A"/>
                </a:solidFill>
              </a:rPr>
              <a:t>zdroj: </a:t>
            </a:r>
            <a:r>
              <a:rPr lang="sk-SK" sz="1000" dirty="0" err="1">
                <a:solidFill>
                  <a:srgbClr val="13336A"/>
                </a:solidFill>
              </a:rPr>
              <a:t>Smart</a:t>
            </a:r>
            <a:r>
              <a:rPr lang="sk-SK" sz="1000" dirty="0">
                <a:solidFill>
                  <a:srgbClr val="13336A"/>
                </a:solidFill>
              </a:rPr>
              <a:t> </a:t>
            </a:r>
            <a:r>
              <a:rPr lang="sk-SK" sz="1000" dirty="0" err="1">
                <a:solidFill>
                  <a:srgbClr val="13336A"/>
                </a:solidFill>
              </a:rPr>
              <a:t>Financial</a:t>
            </a:r>
            <a:endParaRPr lang="sk-SK" sz="1000" dirty="0">
              <a:solidFill>
                <a:srgbClr val="13336A"/>
              </a:solidFill>
            </a:endParaRP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D3A1937E-D968-6A14-DB58-C33BA4693B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4255" y="978099"/>
            <a:ext cx="8837717" cy="5462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719769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C3B3AC-580D-0C82-D277-EFEDC1EC57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Zástupný symbol textu 7">
            <a:extLst>
              <a:ext uri="{FF2B5EF4-FFF2-40B4-BE49-F238E27FC236}">
                <a16:creationId xmlns:a16="http://schemas.microsoft.com/office/drawing/2014/main" id="{1D055DBC-CFF6-BCAA-6E2E-597704DC351A}"/>
              </a:ext>
            </a:extLst>
          </p:cNvPr>
          <p:cNvSpPr/>
          <p:nvPr/>
        </p:nvSpPr>
        <p:spPr>
          <a:xfrm>
            <a:off x="427925" y="417643"/>
            <a:ext cx="4717844" cy="4302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>
            <a:lvl1pPr defTabSz="630936">
              <a:lnSpc>
                <a:spcPct val="90000"/>
              </a:lnSpc>
              <a:spcBef>
                <a:spcPts val="600"/>
              </a:spcBef>
              <a:defRPr sz="1932">
                <a:solidFill>
                  <a:srgbClr val="13336A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lvl1pPr>
          </a:lstStyle>
          <a:p>
            <a:r>
              <a:rPr lang="sk-SK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Dlhodobé výnosy</a:t>
            </a:r>
            <a:endParaRPr sz="2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BlokTextu 1">
            <a:extLst>
              <a:ext uri="{FF2B5EF4-FFF2-40B4-BE49-F238E27FC236}">
                <a16:creationId xmlns:a16="http://schemas.microsoft.com/office/drawing/2014/main" id="{AE289444-D3FF-1D98-D601-EF86AC9D7DF5}"/>
              </a:ext>
            </a:extLst>
          </p:cNvPr>
          <p:cNvSpPr txBox="1"/>
          <p:nvPr/>
        </p:nvSpPr>
        <p:spPr>
          <a:xfrm>
            <a:off x="9569584" y="6463863"/>
            <a:ext cx="2344776" cy="24622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r"/>
            <a:r>
              <a:rPr lang="sk-SK" sz="1000" dirty="0">
                <a:solidFill>
                  <a:srgbClr val="13336A"/>
                </a:solidFill>
              </a:rPr>
              <a:t>zdroj:</a:t>
            </a:r>
            <a:r>
              <a:rPr lang="en-US" sz="1000" dirty="0">
                <a:solidFill>
                  <a:srgbClr val="13336A"/>
                </a:solidFill>
              </a:rPr>
              <a:t> Visual Capitalist</a:t>
            </a:r>
            <a:endParaRPr lang="sk-SK" sz="1000" dirty="0">
              <a:solidFill>
                <a:srgbClr val="13336A"/>
              </a:solidFill>
            </a:endParaRPr>
          </a:p>
        </p:txBody>
      </p:sp>
      <p:pic>
        <p:nvPicPr>
          <p:cNvPr id="9" name="Obrázok 8">
            <a:extLst>
              <a:ext uri="{FF2B5EF4-FFF2-40B4-BE49-F238E27FC236}">
                <a16:creationId xmlns:a16="http://schemas.microsoft.com/office/drawing/2014/main" id="{693B06A9-B57E-975C-37AD-B9489A433F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9409" y="847857"/>
            <a:ext cx="5216087" cy="5536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500739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60EF17-2326-C490-51BE-22B87EF065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Zástupný symbol textu 7">
            <a:extLst>
              <a:ext uri="{FF2B5EF4-FFF2-40B4-BE49-F238E27FC236}">
                <a16:creationId xmlns:a16="http://schemas.microsoft.com/office/drawing/2014/main" id="{0A7264BF-41E5-3639-09E8-56743B0DB247}"/>
              </a:ext>
            </a:extLst>
          </p:cNvPr>
          <p:cNvSpPr/>
          <p:nvPr/>
        </p:nvSpPr>
        <p:spPr>
          <a:xfrm>
            <a:off x="427925" y="417643"/>
            <a:ext cx="4717844" cy="4302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>
            <a:lvl1pPr defTabSz="630936">
              <a:lnSpc>
                <a:spcPct val="90000"/>
              </a:lnSpc>
              <a:spcBef>
                <a:spcPts val="600"/>
              </a:spcBef>
              <a:defRPr sz="1932">
                <a:solidFill>
                  <a:srgbClr val="13336A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lvl1pPr>
          </a:lstStyle>
          <a:p>
            <a:r>
              <a:rPr lang="en-US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It’s not about timing the market…</a:t>
            </a:r>
            <a:endParaRPr sz="2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473DFD3D-9BC4-C7B4-1705-6A50A6C475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475" y="1380271"/>
            <a:ext cx="11150649" cy="5072314"/>
          </a:xfrm>
          <a:prstGeom prst="rect">
            <a:avLst/>
          </a:prstGeom>
        </p:spPr>
      </p:pic>
      <p:sp>
        <p:nvSpPr>
          <p:cNvPr id="2" name="BlokTextu 1">
            <a:extLst>
              <a:ext uri="{FF2B5EF4-FFF2-40B4-BE49-F238E27FC236}">
                <a16:creationId xmlns:a16="http://schemas.microsoft.com/office/drawing/2014/main" id="{3A8C4EF4-9E2B-EA81-A096-8121EA3C5C17}"/>
              </a:ext>
            </a:extLst>
          </p:cNvPr>
          <p:cNvSpPr txBox="1"/>
          <p:nvPr/>
        </p:nvSpPr>
        <p:spPr>
          <a:xfrm>
            <a:off x="9569584" y="6463863"/>
            <a:ext cx="2344776" cy="24622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r"/>
            <a:r>
              <a:rPr lang="sk-SK" sz="1000" dirty="0">
                <a:solidFill>
                  <a:srgbClr val="13336A"/>
                </a:solidFill>
              </a:rPr>
              <a:t>zdroj: </a:t>
            </a:r>
            <a:r>
              <a:rPr lang="sk-SK" sz="1000" dirty="0" err="1">
                <a:solidFill>
                  <a:srgbClr val="13336A"/>
                </a:solidFill>
              </a:rPr>
              <a:t>Smart</a:t>
            </a:r>
            <a:r>
              <a:rPr lang="sk-SK" sz="1000" dirty="0">
                <a:solidFill>
                  <a:srgbClr val="13336A"/>
                </a:solidFill>
              </a:rPr>
              <a:t> </a:t>
            </a:r>
            <a:r>
              <a:rPr lang="sk-SK" sz="1000" dirty="0" err="1">
                <a:solidFill>
                  <a:srgbClr val="13336A"/>
                </a:solidFill>
              </a:rPr>
              <a:t>Financial</a:t>
            </a:r>
            <a:endParaRPr lang="sk-SK" sz="1000" dirty="0">
              <a:solidFill>
                <a:srgbClr val="1333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71898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D84B29-E722-2B2B-121E-5C5C747641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Zástupný symbol textu 3">
            <a:extLst>
              <a:ext uri="{FF2B5EF4-FFF2-40B4-BE49-F238E27FC236}">
                <a16:creationId xmlns:a16="http://schemas.microsoft.com/office/drawing/2014/main" id="{2EA4286E-FA11-FEC8-51C0-AC9B5E5EF5A1}"/>
              </a:ext>
            </a:extLst>
          </p:cNvPr>
          <p:cNvSpPr>
            <a:spLocks noGrp="1"/>
          </p:cNvSpPr>
          <p:nvPr>
            <p:ph type="body" idx="22"/>
          </p:nvPr>
        </p:nvSpPr>
        <p:spPr>
          <a:xfrm>
            <a:off x="786807" y="1070385"/>
            <a:ext cx="3843592" cy="354720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>
            <a:normAutofit/>
          </a:bodyPr>
          <a:lstStyle/>
          <a:p>
            <a:pPr marL="0" indent="0" algn="ctr" defTabSz="850391">
              <a:spcBef>
                <a:spcPts val="900"/>
              </a:spcBef>
              <a:buSzTx/>
              <a:buFontTx/>
              <a:buNone/>
              <a:defRPr sz="2604" b="1">
                <a:latin typeface="Poppins SemiBold"/>
                <a:ea typeface="Poppins SemiBold"/>
                <a:cs typeface="Poppins SemiBold"/>
                <a:sym typeface="Poppins SemiBold"/>
              </a:defRPr>
            </a:pPr>
            <a:endParaRPr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65747" indent="-265747" defTabSz="850391">
              <a:lnSpc>
                <a:spcPct val="130000"/>
              </a:lnSpc>
              <a:spcBef>
                <a:spcPts val="900"/>
              </a:spcBef>
              <a:defRPr sz="1488">
                <a:latin typeface="Poppins Regular"/>
                <a:ea typeface="Poppins Regular"/>
                <a:cs typeface="Poppins Regular"/>
                <a:sym typeface="Poppins Regular"/>
              </a:defRPr>
            </a:pPr>
            <a:endParaRPr lang="sk-SK" dirty="0"/>
          </a:p>
        </p:txBody>
      </p:sp>
      <p:sp>
        <p:nvSpPr>
          <p:cNvPr id="530" name="Zástupný symbol textu 7">
            <a:extLst>
              <a:ext uri="{FF2B5EF4-FFF2-40B4-BE49-F238E27FC236}">
                <a16:creationId xmlns:a16="http://schemas.microsoft.com/office/drawing/2014/main" id="{5324BD6C-2DC4-C6C0-DDFB-CB493A835658}"/>
              </a:ext>
            </a:extLst>
          </p:cNvPr>
          <p:cNvSpPr/>
          <p:nvPr/>
        </p:nvSpPr>
        <p:spPr>
          <a:xfrm>
            <a:off x="490984" y="441563"/>
            <a:ext cx="4717844" cy="4302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>
            <a:lvl1pPr defTabSz="630936">
              <a:lnSpc>
                <a:spcPct val="90000"/>
              </a:lnSpc>
              <a:spcBef>
                <a:spcPts val="600"/>
              </a:spcBef>
              <a:defRPr sz="1932">
                <a:solidFill>
                  <a:srgbClr val="13336A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lvl1pPr>
          </a:lstStyle>
          <a:p>
            <a:r>
              <a:rPr lang="sk-SK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Dlhodobý horizont</a:t>
            </a:r>
          </a:p>
        </p:txBody>
      </p:sp>
      <p:sp>
        <p:nvSpPr>
          <p:cNvPr id="2" name="Zástupný symbol textu 3">
            <a:extLst>
              <a:ext uri="{FF2B5EF4-FFF2-40B4-BE49-F238E27FC236}">
                <a16:creationId xmlns:a16="http://schemas.microsoft.com/office/drawing/2014/main" id="{4B77C4EC-F5DB-7B10-E8B9-5E8A418F31D1}"/>
              </a:ext>
            </a:extLst>
          </p:cNvPr>
          <p:cNvSpPr txBox="1">
            <a:spLocks/>
          </p:cNvSpPr>
          <p:nvPr/>
        </p:nvSpPr>
        <p:spPr>
          <a:xfrm>
            <a:off x="939206" y="1222784"/>
            <a:ext cx="3976825" cy="40915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 lnSpcReduction="10000"/>
          </a:bodyPr>
          <a:lstStyle>
            <a:lvl1pPr marL="228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13336A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1pPr>
            <a:lvl2pPr marL="0" marR="0" indent="4572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800" b="0" i="0" u="none" strike="noStrike" cap="none" spc="0" baseline="0">
                <a:solidFill>
                  <a:srgbClr val="13336A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2pPr>
            <a:lvl3pPr marL="1234439" marR="0" indent="-320039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13336A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3pPr>
            <a:lvl4pPr marL="1798320" marR="0" indent="-42672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13336A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4pPr>
            <a:lvl5pPr marL="2255520" marR="0" indent="-42672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13336A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5pPr>
            <a:lvl6pPr marL="26416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13336A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6pPr>
            <a:lvl7pPr marL="30988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13336A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7pPr>
            <a:lvl8pPr marL="35560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13336A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8pPr>
            <a:lvl9pPr marL="4013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13336A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indent="0" algn="ctr" defTabSz="850391" hangingPunct="1">
              <a:spcBef>
                <a:spcPts val="900"/>
              </a:spcBef>
              <a:buSzTx/>
              <a:buFontTx/>
              <a:buNone/>
              <a:defRPr sz="2604" b="1">
                <a:latin typeface="Poppins SemiBold"/>
                <a:ea typeface="Poppins SemiBold"/>
                <a:cs typeface="Poppins SemiBold"/>
                <a:sym typeface="Poppins SemiBold"/>
              </a:defRPr>
            </a:pPr>
            <a:endParaRPr lang="sk-SK" sz="1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Poppins SemiBold"/>
            </a:endParaRPr>
          </a:p>
          <a:p>
            <a:pPr defTabSz="850391" hangingPunct="1">
              <a:lnSpc>
                <a:spcPct val="130000"/>
              </a:lnSpc>
              <a:spcBef>
                <a:spcPts val="900"/>
              </a:spcBef>
              <a:buFont typeface="Wingdings" panose="05000000000000000000" pitchFamily="2" charset="2"/>
              <a:buChar char="§"/>
              <a:defRPr sz="1488">
                <a:latin typeface="Poppins Regular"/>
                <a:ea typeface="Poppins Regular"/>
                <a:cs typeface="Poppins Regular"/>
                <a:sym typeface="Poppins Regular"/>
              </a:defRPr>
            </a:pPr>
            <a:r>
              <a:rPr lang="sk-SK" sz="1600" dirty="0">
                <a:latin typeface="Open Sans" pitchFamily="2" charset="0"/>
                <a:ea typeface="Open Sans" pitchFamily="2" charset="0"/>
                <a:cs typeface="Open Sans" pitchFamily="2" charset="0"/>
                <a:sym typeface="Poppins Regular"/>
              </a:rPr>
              <a:t>Zložený úrok (</a:t>
            </a:r>
            <a:r>
              <a:rPr lang="sk-SK" sz="1600" dirty="0" err="1">
                <a:latin typeface="Open Sans" pitchFamily="2" charset="0"/>
                <a:ea typeface="Open Sans" pitchFamily="2" charset="0"/>
                <a:cs typeface="Open Sans" pitchFamily="2" charset="0"/>
                <a:sym typeface="Poppins Regular"/>
              </a:rPr>
              <a:t>compounding</a:t>
            </a:r>
            <a:r>
              <a:rPr lang="sk-SK" sz="1600" dirty="0">
                <a:latin typeface="Open Sans" pitchFamily="2" charset="0"/>
                <a:ea typeface="Open Sans" pitchFamily="2" charset="0"/>
                <a:cs typeface="Open Sans" pitchFamily="2" charset="0"/>
                <a:sym typeface="Poppins Regular"/>
              </a:rPr>
              <a:t>) je rozdielový faktor</a:t>
            </a:r>
          </a:p>
          <a:p>
            <a:pPr defTabSz="850391" hangingPunct="1">
              <a:lnSpc>
                <a:spcPct val="130000"/>
              </a:lnSpc>
              <a:spcBef>
                <a:spcPts val="900"/>
              </a:spcBef>
              <a:buFont typeface="Wingdings" panose="05000000000000000000" pitchFamily="2" charset="2"/>
              <a:buChar char="§"/>
              <a:defRPr sz="1488">
                <a:latin typeface="Poppins Regular"/>
                <a:ea typeface="Poppins Regular"/>
                <a:cs typeface="Poppins Regular"/>
                <a:sym typeface="Poppins Regular"/>
              </a:defRPr>
            </a:pPr>
            <a:r>
              <a:rPr lang="sk-SK" sz="1600" dirty="0">
                <a:latin typeface="Open Sans" pitchFamily="2" charset="0"/>
                <a:ea typeface="Open Sans" pitchFamily="2" charset="0"/>
                <a:cs typeface="Open Sans" pitchFamily="2" charset="0"/>
                <a:sym typeface="Poppins Regular"/>
              </a:rPr>
              <a:t>Akcie sú jediná trieda aktív, ktorá poskytuje ochranu pred infláciou a niečo navyše, +6</a:t>
            </a:r>
            <a:r>
              <a:rPr lang="en-US" sz="1600" dirty="0">
                <a:latin typeface="Open Sans" pitchFamily="2" charset="0"/>
                <a:ea typeface="Open Sans" pitchFamily="2" charset="0"/>
                <a:cs typeface="Open Sans" pitchFamily="2" charset="0"/>
                <a:sym typeface="Poppins Regular"/>
              </a:rPr>
              <a:t>% p.a. re</a:t>
            </a:r>
            <a:r>
              <a:rPr lang="sk-SK" sz="1600" dirty="0" err="1">
                <a:latin typeface="Open Sans" pitchFamily="2" charset="0"/>
                <a:ea typeface="Open Sans" pitchFamily="2" charset="0"/>
                <a:cs typeface="Open Sans" pitchFamily="2" charset="0"/>
                <a:sym typeface="Poppins Regular"/>
              </a:rPr>
              <a:t>álny</a:t>
            </a:r>
            <a:r>
              <a:rPr lang="sk-SK" sz="1600" dirty="0">
                <a:latin typeface="Open Sans" pitchFamily="2" charset="0"/>
                <a:ea typeface="Open Sans" pitchFamily="2" charset="0"/>
                <a:cs typeface="Open Sans" pitchFamily="2" charset="0"/>
                <a:sym typeface="Poppins Regular"/>
              </a:rPr>
              <a:t> </a:t>
            </a:r>
            <a:r>
              <a:rPr lang="en-US" sz="1600" dirty="0" err="1">
                <a:latin typeface="Open Sans" pitchFamily="2" charset="0"/>
                <a:ea typeface="Open Sans" pitchFamily="2" charset="0"/>
                <a:cs typeface="Open Sans" pitchFamily="2" charset="0"/>
                <a:sym typeface="Poppins Regular"/>
              </a:rPr>
              <a:t>dlhodob</a:t>
            </a:r>
            <a:r>
              <a:rPr lang="sk-SK" sz="1600" dirty="0">
                <a:latin typeface="Open Sans" pitchFamily="2" charset="0"/>
                <a:ea typeface="Open Sans" pitchFamily="2" charset="0"/>
                <a:cs typeface="Open Sans" pitchFamily="2" charset="0"/>
                <a:sym typeface="Poppins Regular"/>
              </a:rPr>
              <a:t>ý výnos nad infláciu</a:t>
            </a:r>
          </a:p>
          <a:p>
            <a:pPr defTabSz="850391" hangingPunct="1">
              <a:lnSpc>
                <a:spcPct val="130000"/>
              </a:lnSpc>
              <a:spcBef>
                <a:spcPts val="900"/>
              </a:spcBef>
              <a:buFont typeface="Wingdings" panose="05000000000000000000" pitchFamily="2" charset="2"/>
              <a:buChar char="§"/>
              <a:defRPr sz="1488">
                <a:latin typeface="Poppins Regular"/>
                <a:ea typeface="Poppins Regular"/>
                <a:cs typeface="Poppins Regular"/>
                <a:sym typeface="Poppins Regular"/>
              </a:defRPr>
            </a:pPr>
            <a:r>
              <a:rPr lang="sk-SK" sz="1600" dirty="0">
                <a:latin typeface="Open Sans" pitchFamily="2" charset="0"/>
                <a:ea typeface="Open Sans" pitchFamily="2" charset="0"/>
                <a:cs typeface="Open Sans" pitchFamily="2" charset="0"/>
                <a:sym typeface="Poppins Regular"/>
              </a:rPr>
              <a:t>Ak mám horizont 5 rokov, mám </a:t>
            </a:r>
            <a:r>
              <a:rPr lang="sk-SK" sz="1600" b="1" dirty="0">
                <a:latin typeface="Open Sans" pitchFamily="2" charset="0"/>
                <a:ea typeface="Open Sans" pitchFamily="2" charset="0"/>
                <a:cs typeface="Open Sans" pitchFamily="2" charset="0"/>
                <a:sym typeface="Poppins Regular"/>
              </a:rPr>
              <a:t>75</a:t>
            </a:r>
            <a:r>
              <a:rPr lang="en-US" sz="1600" b="1" dirty="0">
                <a:latin typeface="Open Sans" pitchFamily="2" charset="0"/>
                <a:ea typeface="Open Sans" pitchFamily="2" charset="0"/>
                <a:cs typeface="Open Sans" pitchFamily="2" charset="0"/>
                <a:sym typeface="Poppins Regular"/>
              </a:rPr>
              <a:t>%</a:t>
            </a:r>
            <a:r>
              <a:rPr lang="en-US" sz="1600" dirty="0">
                <a:latin typeface="Open Sans" pitchFamily="2" charset="0"/>
                <a:ea typeface="Open Sans" pitchFamily="2" charset="0"/>
                <a:cs typeface="Open Sans" pitchFamily="2" charset="0"/>
                <a:sym typeface="Poppins Regular"/>
              </a:rPr>
              <a:t> </a:t>
            </a:r>
            <a:r>
              <a:rPr lang="sk-SK" sz="1600" dirty="0">
                <a:latin typeface="Open Sans" pitchFamily="2" charset="0"/>
                <a:ea typeface="Open Sans" pitchFamily="2" charset="0"/>
                <a:cs typeface="Open Sans" pitchFamily="2" charset="0"/>
                <a:sym typeface="Poppins Regular"/>
              </a:rPr>
              <a:t>šancu, že mi akcie zarobia viac ako cash</a:t>
            </a:r>
          </a:p>
          <a:p>
            <a:pPr defTabSz="850391" hangingPunct="1">
              <a:lnSpc>
                <a:spcPct val="130000"/>
              </a:lnSpc>
              <a:spcBef>
                <a:spcPts val="900"/>
              </a:spcBef>
              <a:buFont typeface="Wingdings" panose="05000000000000000000" pitchFamily="2" charset="2"/>
              <a:buChar char="§"/>
              <a:defRPr sz="1488">
                <a:latin typeface="Poppins Regular"/>
                <a:ea typeface="Poppins Regular"/>
                <a:cs typeface="Poppins Regular"/>
                <a:sym typeface="Poppins Regular"/>
              </a:defRPr>
            </a:pPr>
            <a:r>
              <a:rPr lang="sk-SK" sz="1600" dirty="0">
                <a:latin typeface="Open Sans" pitchFamily="2" charset="0"/>
                <a:ea typeface="Open Sans" pitchFamily="2" charset="0"/>
                <a:cs typeface="Open Sans" pitchFamily="2" charset="0"/>
                <a:sym typeface="Poppins Regular"/>
              </a:rPr>
              <a:t>Horizont 10 rokov, šanca </a:t>
            </a:r>
            <a:r>
              <a:rPr lang="sk-SK" sz="1600" b="1" dirty="0">
                <a:latin typeface="Open Sans" pitchFamily="2" charset="0"/>
                <a:ea typeface="Open Sans" pitchFamily="2" charset="0"/>
                <a:cs typeface="Open Sans" pitchFamily="2" charset="0"/>
                <a:sym typeface="Poppins Regular"/>
              </a:rPr>
              <a:t>85</a:t>
            </a:r>
            <a:r>
              <a:rPr lang="en-US" sz="1600" b="1" dirty="0">
                <a:latin typeface="Open Sans" pitchFamily="2" charset="0"/>
                <a:ea typeface="Open Sans" pitchFamily="2" charset="0"/>
                <a:cs typeface="Open Sans" pitchFamily="2" charset="0"/>
                <a:sym typeface="Poppins Regular"/>
              </a:rPr>
              <a:t>%</a:t>
            </a:r>
          </a:p>
          <a:p>
            <a:pPr defTabSz="850391" hangingPunct="1">
              <a:lnSpc>
                <a:spcPct val="130000"/>
              </a:lnSpc>
              <a:spcBef>
                <a:spcPts val="900"/>
              </a:spcBef>
              <a:buFont typeface="Wingdings" panose="05000000000000000000" pitchFamily="2" charset="2"/>
              <a:buChar char="§"/>
              <a:defRPr sz="1488">
                <a:latin typeface="Poppins Regular"/>
                <a:ea typeface="Poppins Regular"/>
                <a:cs typeface="Poppins Regular"/>
                <a:sym typeface="Poppins Regular"/>
              </a:defRPr>
            </a:pPr>
            <a:r>
              <a:rPr lang="en-US" sz="1600" dirty="0" err="1">
                <a:latin typeface="Open Sans" pitchFamily="2" charset="0"/>
                <a:ea typeface="Open Sans" pitchFamily="2" charset="0"/>
                <a:cs typeface="Open Sans" pitchFamily="2" charset="0"/>
                <a:sym typeface="Poppins Regular"/>
              </a:rPr>
              <a:t>Horizont</a:t>
            </a:r>
            <a:r>
              <a:rPr lang="en-US" sz="1600" dirty="0">
                <a:latin typeface="Open Sans" pitchFamily="2" charset="0"/>
                <a:ea typeface="Open Sans" pitchFamily="2" charset="0"/>
                <a:cs typeface="Open Sans" pitchFamily="2" charset="0"/>
                <a:sym typeface="Poppins Regular"/>
              </a:rPr>
              <a:t> 20 </a:t>
            </a:r>
            <a:r>
              <a:rPr lang="en-US" sz="1600" dirty="0" err="1">
                <a:latin typeface="Open Sans" pitchFamily="2" charset="0"/>
                <a:ea typeface="Open Sans" pitchFamily="2" charset="0"/>
                <a:cs typeface="Open Sans" pitchFamily="2" charset="0"/>
                <a:sym typeface="Poppins Regular"/>
              </a:rPr>
              <a:t>rokov</a:t>
            </a:r>
            <a:r>
              <a:rPr lang="en-US" sz="1600" dirty="0">
                <a:latin typeface="Open Sans" pitchFamily="2" charset="0"/>
                <a:ea typeface="Open Sans" pitchFamily="2" charset="0"/>
                <a:cs typeface="Open Sans" pitchFamily="2" charset="0"/>
                <a:sym typeface="Poppins Regular"/>
              </a:rPr>
              <a:t> </a:t>
            </a:r>
            <a:r>
              <a:rPr lang="sk-SK" sz="1600" dirty="0">
                <a:latin typeface="Open Sans" pitchFamily="2" charset="0"/>
                <a:ea typeface="Open Sans" pitchFamily="2" charset="0"/>
                <a:cs typeface="Open Sans" pitchFamily="2" charset="0"/>
                <a:sym typeface="Poppins Regular"/>
              </a:rPr>
              <a:t>šanca až </a:t>
            </a:r>
            <a:r>
              <a:rPr lang="en-US" sz="1600" b="1" dirty="0">
                <a:latin typeface="Open Sans" pitchFamily="2" charset="0"/>
                <a:ea typeface="Open Sans" pitchFamily="2" charset="0"/>
                <a:cs typeface="Open Sans" pitchFamily="2" charset="0"/>
                <a:sym typeface="Poppins Regular"/>
              </a:rPr>
              <a:t>99%</a:t>
            </a:r>
            <a:endParaRPr lang="sk-SK" sz="1600" b="1" dirty="0">
              <a:latin typeface="Open Sans" pitchFamily="2" charset="0"/>
              <a:ea typeface="Open Sans" pitchFamily="2" charset="0"/>
              <a:cs typeface="Open Sans" pitchFamily="2" charset="0"/>
              <a:sym typeface="Poppins Regular"/>
            </a:endParaRPr>
          </a:p>
          <a:p>
            <a:pPr marL="265747" indent="-265747" defTabSz="850391" hangingPunct="1">
              <a:lnSpc>
                <a:spcPct val="130000"/>
              </a:lnSpc>
              <a:spcBef>
                <a:spcPts val="900"/>
              </a:spcBef>
              <a:defRPr sz="1488">
                <a:latin typeface="Poppins Regular"/>
                <a:ea typeface="Poppins Regular"/>
                <a:cs typeface="Poppins Regular"/>
                <a:sym typeface="Poppins Regular"/>
              </a:defRPr>
            </a:pPr>
            <a:endParaRPr lang="sk-SK" sz="1488" dirty="0">
              <a:latin typeface="Poppins Regular"/>
              <a:ea typeface="Poppins Regular"/>
              <a:cs typeface="Poppins Regular"/>
              <a:sym typeface="Poppins Regular"/>
            </a:endParaRPr>
          </a:p>
          <a:p>
            <a:pPr marL="265747" indent="-265747" defTabSz="850391" hangingPunct="1">
              <a:lnSpc>
                <a:spcPct val="130000"/>
              </a:lnSpc>
              <a:spcBef>
                <a:spcPts val="900"/>
              </a:spcBef>
              <a:defRPr sz="1488">
                <a:latin typeface="Poppins Regular"/>
                <a:ea typeface="Poppins Regular"/>
                <a:cs typeface="Poppins Regular"/>
                <a:sym typeface="Poppins Regular"/>
              </a:defRPr>
            </a:pPr>
            <a:endParaRPr lang="sk-SK" sz="1488" dirty="0">
              <a:latin typeface="Poppins Regular"/>
              <a:ea typeface="Poppins Regular"/>
              <a:cs typeface="Poppins Regular"/>
              <a:sym typeface="Poppins Regular"/>
            </a:endParaRPr>
          </a:p>
        </p:txBody>
      </p:sp>
      <p:pic>
        <p:nvPicPr>
          <p:cNvPr id="7" name="Obrázok 6" descr="Obrázok, na ktorom je text, snímka obrazovky, vývoj, číslo&#10;&#10;Automaticky generovaný popis">
            <a:extLst>
              <a:ext uri="{FF2B5EF4-FFF2-40B4-BE49-F238E27FC236}">
                <a16:creationId xmlns:a16="http://schemas.microsoft.com/office/drawing/2014/main" id="{AB10912C-2393-91DC-26EB-2D15DAC45A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473" y="1222784"/>
            <a:ext cx="6422887" cy="4744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927283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2A2403-513F-FAC2-6236-755332E9C9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Zástupný symbol textu 1">
            <a:extLst>
              <a:ext uri="{FF2B5EF4-FFF2-40B4-BE49-F238E27FC236}">
                <a16:creationId xmlns:a16="http://schemas.microsoft.com/office/drawing/2014/main" id="{53632658-0116-7C2F-CFE1-942D74395A43}"/>
              </a:ext>
            </a:extLst>
          </p:cNvPr>
          <p:cNvSpPr txBox="1">
            <a:spLocks noGrp="1"/>
          </p:cNvSpPr>
          <p:nvPr>
            <p:ph type="body" sz="half" idx="1"/>
          </p:nvPr>
        </p:nvSpPr>
        <p:spPr>
          <a:xfrm>
            <a:off x="2149928" y="1360714"/>
            <a:ext cx="7892144" cy="4136573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  <a:spcBef>
                <a:spcPts val="0"/>
              </a:spcBef>
              <a:defRPr>
                <a:solidFill>
                  <a:srgbClr val="13336A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rPr lang="sk-SK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Môžeme spraviť niečo navyše?</a:t>
            </a:r>
            <a:endParaRPr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2007404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150D85-0A42-3F8C-7401-48760B5642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Zástupný symbol textu 7">
            <a:extLst>
              <a:ext uri="{FF2B5EF4-FFF2-40B4-BE49-F238E27FC236}">
                <a16:creationId xmlns:a16="http://schemas.microsoft.com/office/drawing/2014/main" id="{A11EB8A5-176B-CD48-2BBF-BB45A80C0603}"/>
              </a:ext>
            </a:extLst>
          </p:cNvPr>
          <p:cNvSpPr/>
          <p:nvPr/>
        </p:nvSpPr>
        <p:spPr>
          <a:xfrm>
            <a:off x="490983" y="441563"/>
            <a:ext cx="6679837" cy="4302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>
            <a:lvl1pPr defTabSz="630936">
              <a:lnSpc>
                <a:spcPct val="90000"/>
              </a:lnSpc>
              <a:spcBef>
                <a:spcPts val="600"/>
              </a:spcBef>
              <a:defRPr sz="1932">
                <a:solidFill>
                  <a:srgbClr val="13336A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lvl1pPr>
          </a:lstStyle>
          <a:p>
            <a:r>
              <a:rPr lang="sk-SK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Poučenie z minulosti –  S</a:t>
            </a:r>
            <a:r>
              <a:rPr lang="en-US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&amp;P500 vs </a:t>
            </a:r>
            <a:r>
              <a:rPr lang="sk-SK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DOT</a:t>
            </a:r>
            <a:r>
              <a:rPr lang="en-US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sk-SK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 </a:t>
            </a:r>
          </a:p>
        </p:txBody>
      </p:sp>
      <p:pic>
        <p:nvPicPr>
          <p:cNvPr id="11" name="Obrázok 10">
            <a:extLst>
              <a:ext uri="{FF2B5EF4-FFF2-40B4-BE49-F238E27FC236}">
                <a16:creationId xmlns:a16="http://schemas.microsoft.com/office/drawing/2014/main" id="{C0EE0C3D-213B-9D5F-A6EF-66ACCE8193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806" y="2988411"/>
            <a:ext cx="5238000" cy="3660403"/>
          </a:xfrm>
          <a:prstGeom prst="rect">
            <a:avLst/>
          </a:prstGeom>
        </p:spPr>
      </p:pic>
      <p:sp>
        <p:nvSpPr>
          <p:cNvPr id="12" name="BlokTextu 11">
            <a:extLst>
              <a:ext uri="{FF2B5EF4-FFF2-40B4-BE49-F238E27FC236}">
                <a16:creationId xmlns:a16="http://schemas.microsoft.com/office/drawing/2014/main" id="{846C471E-D2E8-4730-9BBD-1EC5CF7E36E5}"/>
              </a:ext>
            </a:extLst>
          </p:cNvPr>
          <p:cNvSpPr txBox="1"/>
          <p:nvPr/>
        </p:nvSpPr>
        <p:spPr>
          <a:xfrm>
            <a:off x="4476951" y="4937721"/>
            <a:ext cx="1645494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sk-SK" sz="18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rPr>
              <a:t>-45</a:t>
            </a:r>
            <a:r>
              <a:rPr kumimoji="0" lang="en-US" sz="18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rPr>
              <a:t>%</a:t>
            </a:r>
            <a:endParaRPr kumimoji="0" lang="sk-SK" sz="18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0" name="Obrázok 19">
            <a:extLst>
              <a:ext uri="{FF2B5EF4-FFF2-40B4-BE49-F238E27FC236}">
                <a16:creationId xmlns:a16="http://schemas.microsoft.com/office/drawing/2014/main" id="{1D2A4192-7B47-A64C-1D8D-746D9186FC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7195" y="1419979"/>
            <a:ext cx="5239161" cy="4018041"/>
          </a:xfrm>
          <a:prstGeom prst="rect">
            <a:avLst/>
          </a:prstGeom>
        </p:spPr>
      </p:pic>
      <p:cxnSp>
        <p:nvCxnSpPr>
          <p:cNvPr id="22" name="Rovná spojovacia šípka 21">
            <a:extLst>
              <a:ext uri="{FF2B5EF4-FFF2-40B4-BE49-F238E27FC236}">
                <a16:creationId xmlns:a16="http://schemas.microsoft.com/office/drawing/2014/main" id="{0E614398-16CD-9C2E-F326-CF69D1F95055}"/>
              </a:ext>
            </a:extLst>
          </p:cNvPr>
          <p:cNvCxnSpPr>
            <a:cxnSpLocks/>
          </p:cNvCxnSpPr>
          <p:nvPr/>
        </p:nvCxnSpPr>
        <p:spPr>
          <a:xfrm>
            <a:off x="2799473" y="3765818"/>
            <a:ext cx="1996954" cy="2262351"/>
          </a:xfrm>
          <a:prstGeom prst="straightConnector1">
            <a:avLst/>
          </a:prstGeom>
          <a:noFill/>
          <a:ln w="38100" cap="flat">
            <a:solidFill>
              <a:schemeClr val="accent1"/>
            </a:solidFill>
            <a:prstDash val="solid"/>
            <a:miter lim="8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5" name="Zástupný symbol textu 3">
            <a:extLst>
              <a:ext uri="{FF2B5EF4-FFF2-40B4-BE49-F238E27FC236}">
                <a16:creationId xmlns:a16="http://schemas.microsoft.com/office/drawing/2014/main" id="{3591B106-B4F6-8664-6524-E46EF2E1604D}"/>
              </a:ext>
            </a:extLst>
          </p:cNvPr>
          <p:cNvSpPr txBox="1">
            <a:spLocks/>
          </p:cNvSpPr>
          <p:nvPr/>
        </p:nvSpPr>
        <p:spPr>
          <a:xfrm>
            <a:off x="786807" y="1070385"/>
            <a:ext cx="4717844" cy="35472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>
            <a:lvl1pPr marL="228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13336A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1pPr>
            <a:lvl2pPr marL="0" marR="0" indent="4572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800" b="0" i="0" u="none" strike="noStrike" cap="none" spc="0" baseline="0">
                <a:solidFill>
                  <a:srgbClr val="13336A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2pPr>
            <a:lvl3pPr marL="1234439" marR="0" indent="-320039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13336A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3pPr>
            <a:lvl4pPr marL="1798320" marR="0" indent="-42672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13336A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4pPr>
            <a:lvl5pPr marL="2255520" marR="0" indent="-42672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13336A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5pPr>
            <a:lvl6pPr marL="26416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13336A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6pPr>
            <a:lvl7pPr marL="30988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13336A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7pPr>
            <a:lvl8pPr marL="35560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13336A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8pPr>
            <a:lvl9pPr marL="4013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13336A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indent="0" algn="ctr" defTabSz="850391" hangingPunct="1">
              <a:spcBef>
                <a:spcPts val="900"/>
              </a:spcBef>
              <a:buSzTx/>
              <a:buFontTx/>
              <a:buNone/>
              <a:defRPr sz="2604" b="1">
                <a:latin typeface="Poppins SemiBold"/>
                <a:ea typeface="Poppins SemiBold"/>
                <a:cs typeface="Poppins SemiBold"/>
                <a:sym typeface="Poppins SemiBold"/>
              </a:defRPr>
            </a:pPr>
            <a:endParaRPr lang="sk-SK" sz="1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Poppins SemiBold"/>
            </a:endParaRPr>
          </a:p>
          <a:p>
            <a:pPr defTabSz="850391" hangingPunct="1">
              <a:lnSpc>
                <a:spcPct val="130000"/>
              </a:lnSpc>
              <a:spcBef>
                <a:spcPts val="900"/>
              </a:spcBef>
              <a:buFont typeface="Wingdings" panose="05000000000000000000" pitchFamily="2" charset="2"/>
              <a:buChar char="§"/>
              <a:defRPr sz="1488">
                <a:latin typeface="Poppins Regular"/>
                <a:ea typeface="Poppins Regular"/>
                <a:cs typeface="Poppins Regular"/>
                <a:sym typeface="Poppins Regular"/>
              </a:defRPr>
            </a:pPr>
            <a:r>
              <a:rPr lang="en-US" sz="1500" b="1" dirty="0">
                <a:latin typeface="Open Sans" pitchFamily="2" charset="0"/>
                <a:ea typeface="Open Sans" pitchFamily="2" charset="0"/>
                <a:cs typeface="Open Sans" pitchFamily="2" charset="0"/>
                <a:sym typeface="Poppins Regular"/>
              </a:rPr>
              <a:t>S&amp;P</a:t>
            </a:r>
            <a:r>
              <a:rPr lang="sk-SK" sz="1500" b="1" dirty="0">
                <a:latin typeface="Open Sans" pitchFamily="2" charset="0"/>
                <a:ea typeface="Open Sans" pitchFamily="2" charset="0"/>
                <a:cs typeface="Open Sans" pitchFamily="2" charset="0"/>
                <a:sym typeface="Poppins Regular"/>
              </a:rPr>
              <a:t> </a:t>
            </a:r>
            <a:r>
              <a:rPr lang="en-US" sz="1500" b="1" dirty="0">
                <a:latin typeface="Open Sans" pitchFamily="2" charset="0"/>
                <a:ea typeface="Open Sans" pitchFamily="2" charset="0"/>
                <a:cs typeface="Open Sans" pitchFamily="2" charset="0"/>
                <a:sym typeface="Poppins Regular"/>
              </a:rPr>
              <a:t>500 </a:t>
            </a:r>
            <a:r>
              <a:rPr lang="en-US" sz="1500" dirty="0" err="1">
                <a:latin typeface="Open Sans" pitchFamily="2" charset="0"/>
                <a:ea typeface="Open Sans" pitchFamily="2" charset="0"/>
                <a:cs typeface="Open Sans" pitchFamily="2" charset="0"/>
                <a:sym typeface="Poppins Regular"/>
              </a:rPr>
              <a:t>stratil</a:t>
            </a:r>
            <a:r>
              <a:rPr lang="en-US" sz="1500" dirty="0">
                <a:latin typeface="Open Sans" pitchFamily="2" charset="0"/>
                <a:ea typeface="Open Sans" pitchFamily="2" charset="0"/>
                <a:cs typeface="Open Sans" pitchFamily="2" charset="0"/>
                <a:sym typeface="Poppins Regular"/>
              </a:rPr>
              <a:t> </a:t>
            </a:r>
            <a:r>
              <a:rPr lang="sk-SK" sz="1500" dirty="0">
                <a:latin typeface="Open Sans" pitchFamily="2" charset="0"/>
                <a:ea typeface="Open Sans" pitchFamily="2" charset="0"/>
                <a:cs typeface="Open Sans" pitchFamily="2" charset="0"/>
                <a:sym typeface="Poppins Regular"/>
              </a:rPr>
              <a:t>po</a:t>
            </a:r>
            <a:r>
              <a:rPr lang="en-US" sz="1500" dirty="0">
                <a:latin typeface="Open Sans" pitchFamily="2" charset="0"/>
                <a:ea typeface="Open Sans" pitchFamily="2" charset="0"/>
                <a:cs typeface="Open Sans" pitchFamily="2" charset="0"/>
                <a:sym typeface="Poppins Regular"/>
              </a:rPr>
              <a:t> </a:t>
            </a:r>
            <a:r>
              <a:rPr lang="en-US" sz="1500" dirty="0" err="1">
                <a:latin typeface="Open Sans" pitchFamily="2" charset="0"/>
                <a:ea typeface="Open Sans" pitchFamily="2" charset="0"/>
                <a:cs typeface="Open Sans" pitchFamily="2" charset="0"/>
                <a:sym typeface="Poppins Regular"/>
              </a:rPr>
              <a:t>prasknut</a:t>
            </a:r>
            <a:r>
              <a:rPr lang="sk-SK" sz="1500" dirty="0">
                <a:latin typeface="Open Sans" pitchFamily="2" charset="0"/>
                <a:ea typeface="Open Sans" pitchFamily="2" charset="0"/>
                <a:cs typeface="Open Sans" pitchFamily="2" charset="0"/>
                <a:sym typeface="Poppins Regular"/>
              </a:rPr>
              <a:t>í </a:t>
            </a:r>
            <a:r>
              <a:rPr lang="sk-SK" sz="1500" dirty="0" err="1">
                <a:latin typeface="Open Sans" pitchFamily="2" charset="0"/>
                <a:ea typeface="Open Sans" pitchFamily="2" charset="0"/>
                <a:cs typeface="Open Sans" pitchFamily="2" charset="0"/>
                <a:sym typeface="Poppins Regular"/>
              </a:rPr>
              <a:t>DotCom</a:t>
            </a:r>
            <a:r>
              <a:rPr lang="sk-SK" sz="1500" dirty="0">
                <a:latin typeface="Open Sans" pitchFamily="2" charset="0"/>
                <a:ea typeface="Open Sans" pitchFamily="2" charset="0"/>
                <a:cs typeface="Open Sans" pitchFamily="2" charset="0"/>
                <a:sym typeface="Poppins Regular"/>
              </a:rPr>
              <a:t> b</a:t>
            </a:r>
            <a:r>
              <a:rPr lang="en-US" sz="1500" dirty="0">
                <a:latin typeface="Open Sans" pitchFamily="2" charset="0"/>
                <a:ea typeface="Open Sans" pitchFamily="2" charset="0"/>
                <a:cs typeface="Open Sans" pitchFamily="2" charset="0"/>
                <a:sym typeface="Poppins Regular"/>
              </a:rPr>
              <a:t>u</a:t>
            </a:r>
            <a:r>
              <a:rPr lang="sk-SK" sz="1500" dirty="0" err="1">
                <a:latin typeface="Open Sans" pitchFamily="2" charset="0"/>
                <a:ea typeface="Open Sans" pitchFamily="2" charset="0"/>
                <a:cs typeface="Open Sans" pitchFamily="2" charset="0"/>
                <a:sym typeface="Poppins Regular"/>
              </a:rPr>
              <a:t>bliny</a:t>
            </a:r>
            <a:r>
              <a:rPr lang="sk-SK" sz="1500" dirty="0">
                <a:latin typeface="Open Sans" pitchFamily="2" charset="0"/>
                <a:ea typeface="Open Sans" pitchFamily="2" charset="0"/>
                <a:cs typeface="Open Sans" pitchFamily="2" charset="0"/>
                <a:sym typeface="Poppins Regular"/>
              </a:rPr>
              <a:t> 45</a:t>
            </a:r>
            <a:r>
              <a:rPr lang="en-US" sz="1500" dirty="0">
                <a:latin typeface="Open Sans" pitchFamily="2" charset="0"/>
                <a:ea typeface="Open Sans" pitchFamily="2" charset="0"/>
                <a:cs typeface="Open Sans" pitchFamily="2" charset="0"/>
                <a:sym typeface="Poppins Regular"/>
              </a:rPr>
              <a:t>%</a:t>
            </a:r>
            <a:r>
              <a:rPr lang="sk-SK" sz="1500" dirty="0">
                <a:latin typeface="Open Sans" pitchFamily="2" charset="0"/>
                <a:ea typeface="Open Sans" pitchFamily="2" charset="0"/>
                <a:cs typeface="Open Sans" pitchFamily="2" charset="0"/>
                <a:sym typeface="Poppins Regular"/>
              </a:rPr>
              <a:t> </a:t>
            </a:r>
            <a:r>
              <a:rPr lang="en-US" sz="1500" dirty="0" err="1">
                <a:latin typeface="Open Sans" pitchFamily="2" charset="0"/>
                <a:ea typeface="Open Sans" pitchFamily="2" charset="0"/>
                <a:cs typeface="Open Sans" pitchFamily="2" charset="0"/>
                <a:sym typeface="Poppins Regular"/>
              </a:rPr>
              <a:t>svojej</a:t>
            </a:r>
            <a:r>
              <a:rPr lang="en-US" sz="1500" dirty="0">
                <a:latin typeface="Open Sans" pitchFamily="2" charset="0"/>
                <a:ea typeface="Open Sans" pitchFamily="2" charset="0"/>
                <a:cs typeface="Open Sans" pitchFamily="2" charset="0"/>
                <a:sym typeface="Poppins Regular"/>
              </a:rPr>
              <a:t> </a:t>
            </a:r>
            <a:r>
              <a:rPr lang="en-US" sz="1500" dirty="0" err="1">
                <a:latin typeface="Open Sans" pitchFamily="2" charset="0"/>
                <a:ea typeface="Open Sans" pitchFamily="2" charset="0"/>
                <a:cs typeface="Open Sans" pitchFamily="2" charset="0"/>
                <a:sym typeface="Poppins Regular"/>
              </a:rPr>
              <a:t>hodnoty</a:t>
            </a:r>
            <a:endParaRPr lang="en-US" sz="1500" dirty="0">
              <a:latin typeface="Open Sans" pitchFamily="2" charset="0"/>
              <a:ea typeface="Open Sans" pitchFamily="2" charset="0"/>
              <a:cs typeface="Open Sans" pitchFamily="2" charset="0"/>
              <a:sym typeface="Poppins Regular"/>
            </a:endParaRPr>
          </a:p>
          <a:p>
            <a:pPr defTabSz="850391" hangingPunct="1">
              <a:lnSpc>
                <a:spcPct val="130000"/>
              </a:lnSpc>
              <a:spcBef>
                <a:spcPts val="900"/>
              </a:spcBef>
              <a:buFont typeface="Wingdings" panose="05000000000000000000" pitchFamily="2" charset="2"/>
              <a:buChar char="§"/>
              <a:defRPr sz="1488">
                <a:latin typeface="Poppins Regular"/>
                <a:ea typeface="Poppins Regular"/>
                <a:cs typeface="Poppins Regular"/>
                <a:sym typeface="Poppins Regular"/>
              </a:defRPr>
            </a:pPr>
            <a:r>
              <a:rPr lang="sk-SK" sz="1500" dirty="0">
                <a:latin typeface="Open Sans" pitchFamily="2" charset="0"/>
                <a:ea typeface="Open Sans" pitchFamily="2" charset="0"/>
                <a:cs typeface="Open Sans" pitchFamily="2" charset="0"/>
                <a:sym typeface="Poppins Regular"/>
              </a:rPr>
              <a:t>Celkový výnos 2</a:t>
            </a:r>
            <a:r>
              <a:rPr lang="en-US" sz="1500" dirty="0">
                <a:latin typeface="Open Sans" pitchFamily="2" charset="0"/>
                <a:ea typeface="Open Sans" pitchFamily="2" charset="0"/>
                <a:cs typeface="Open Sans" pitchFamily="2" charset="0"/>
                <a:sym typeface="Poppins Regular"/>
              </a:rPr>
              <a:t>% p.a. (</a:t>
            </a:r>
            <a:r>
              <a:rPr lang="sk-SK" sz="1500" dirty="0" err="1">
                <a:latin typeface="Open Sans" pitchFamily="2" charset="0"/>
                <a:ea typeface="Open Sans" pitchFamily="2" charset="0"/>
                <a:cs typeface="Open Sans" pitchFamily="2" charset="0"/>
                <a:sym typeface="Poppins Regular"/>
              </a:rPr>
              <a:t>vrá</a:t>
            </a:r>
            <a:r>
              <a:rPr lang="en-US" sz="1500" dirty="0" err="1">
                <a:latin typeface="Open Sans" pitchFamily="2" charset="0"/>
                <a:ea typeface="Open Sans" pitchFamily="2" charset="0"/>
                <a:cs typeface="Open Sans" pitchFamily="2" charset="0"/>
                <a:sym typeface="Poppins Regular"/>
              </a:rPr>
              <a:t>tane</a:t>
            </a:r>
            <a:r>
              <a:rPr lang="en-US" sz="1500" dirty="0">
                <a:latin typeface="Open Sans" pitchFamily="2" charset="0"/>
                <a:ea typeface="Open Sans" pitchFamily="2" charset="0"/>
                <a:cs typeface="Open Sans" pitchFamily="2" charset="0"/>
                <a:sym typeface="Poppins Regular"/>
              </a:rPr>
              <a:t> dividend) do </a:t>
            </a:r>
            <a:r>
              <a:rPr lang="sk-SK" sz="1500" dirty="0">
                <a:latin typeface="Open Sans" pitchFamily="2" charset="0"/>
                <a:ea typeface="Open Sans" pitchFamily="2" charset="0"/>
                <a:cs typeface="Open Sans" pitchFamily="2" charset="0"/>
                <a:sym typeface="Poppins Regular"/>
              </a:rPr>
              <a:t>ďalšieho lokálneho maxima na trhoch v 2007</a:t>
            </a:r>
          </a:p>
        </p:txBody>
      </p:sp>
      <p:cxnSp>
        <p:nvCxnSpPr>
          <p:cNvPr id="26" name="Rovná spojovacia šípka 25">
            <a:extLst>
              <a:ext uri="{FF2B5EF4-FFF2-40B4-BE49-F238E27FC236}">
                <a16:creationId xmlns:a16="http://schemas.microsoft.com/office/drawing/2014/main" id="{975193B4-3495-BE66-773F-B59618CE294F}"/>
              </a:ext>
            </a:extLst>
          </p:cNvPr>
          <p:cNvCxnSpPr>
            <a:cxnSpLocks/>
          </p:cNvCxnSpPr>
          <p:nvPr/>
        </p:nvCxnSpPr>
        <p:spPr>
          <a:xfrm flipV="1">
            <a:off x="7435054" y="2461957"/>
            <a:ext cx="3878318" cy="86709"/>
          </a:xfrm>
          <a:prstGeom prst="straightConnector1">
            <a:avLst/>
          </a:prstGeom>
          <a:noFill/>
          <a:ln w="38100" cap="flat">
            <a:solidFill>
              <a:schemeClr val="accent1"/>
            </a:solidFill>
            <a:prstDash val="solid"/>
            <a:miter lim="8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0" name="BlokTextu 29">
            <a:extLst>
              <a:ext uri="{FF2B5EF4-FFF2-40B4-BE49-F238E27FC236}">
                <a16:creationId xmlns:a16="http://schemas.microsoft.com/office/drawing/2014/main" id="{3CA55CA6-9C5A-C400-EED4-15C093E6C9B2}"/>
              </a:ext>
            </a:extLst>
          </p:cNvPr>
          <p:cNvSpPr txBox="1"/>
          <p:nvPr/>
        </p:nvSpPr>
        <p:spPr>
          <a:xfrm>
            <a:off x="8755318" y="2619081"/>
            <a:ext cx="1645494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sk-SK" b="1" dirty="0">
                <a:solidFill>
                  <a:srgbClr val="FF0000"/>
                </a:solidFill>
              </a:rPr>
              <a:t>+2</a:t>
            </a:r>
            <a:r>
              <a:rPr kumimoji="0" lang="en-US" sz="18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rPr>
              <a:t>%</a:t>
            </a:r>
            <a:r>
              <a:rPr kumimoji="0" lang="sk-SK" sz="18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kumimoji="0" lang="sk-SK" sz="1800" b="1" i="0" u="none" strike="noStrike" cap="none" spc="0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rPr>
              <a:t>p.a</a:t>
            </a:r>
            <a:r>
              <a:rPr kumimoji="0" lang="sk-SK" sz="18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</p:txBody>
      </p:sp>
      <p:sp>
        <p:nvSpPr>
          <p:cNvPr id="3" name="BlokTextu 2">
            <a:extLst>
              <a:ext uri="{FF2B5EF4-FFF2-40B4-BE49-F238E27FC236}">
                <a16:creationId xmlns:a16="http://schemas.microsoft.com/office/drawing/2014/main" id="{550704C1-DD7D-308B-81AD-BFAA8B7F7423}"/>
              </a:ext>
            </a:extLst>
          </p:cNvPr>
          <p:cNvSpPr txBox="1"/>
          <p:nvPr/>
        </p:nvSpPr>
        <p:spPr>
          <a:xfrm>
            <a:off x="9569584" y="6463863"/>
            <a:ext cx="2344776" cy="24622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r"/>
            <a:r>
              <a:rPr lang="sk-SK" sz="1000" dirty="0">
                <a:solidFill>
                  <a:srgbClr val="13336A"/>
                </a:solidFill>
              </a:rPr>
              <a:t>zdroj: </a:t>
            </a:r>
            <a:r>
              <a:rPr lang="sk-SK" sz="1000" dirty="0" err="1">
                <a:solidFill>
                  <a:srgbClr val="13336A"/>
                </a:solidFill>
              </a:rPr>
              <a:t>Bloomberg</a:t>
            </a:r>
            <a:endParaRPr lang="sk-SK" sz="1000" dirty="0">
              <a:solidFill>
                <a:srgbClr val="1333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420984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4BC95E-622D-0AFE-2EF0-7281C3A3A3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Zástupný symbol textu 7">
            <a:extLst>
              <a:ext uri="{FF2B5EF4-FFF2-40B4-BE49-F238E27FC236}">
                <a16:creationId xmlns:a16="http://schemas.microsoft.com/office/drawing/2014/main" id="{0324F5CD-033C-93FA-10DA-6B24054D2011}"/>
              </a:ext>
            </a:extLst>
          </p:cNvPr>
          <p:cNvSpPr/>
          <p:nvPr/>
        </p:nvSpPr>
        <p:spPr>
          <a:xfrm>
            <a:off x="490983" y="441563"/>
            <a:ext cx="7241311" cy="4302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>
            <a:lvl1pPr defTabSz="630936">
              <a:lnSpc>
                <a:spcPct val="90000"/>
              </a:lnSpc>
              <a:spcBef>
                <a:spcPts val="600"/>
              </a:spcBef>
              <a:defRPr sz="1932">
                <a:solidFill>
                  <a:srgbClr val="13336A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lvl1pPr>
          </a:lstStyle>
          <a:p>
            <a:r>
              <a:rPr lang="en-US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 treasuries vs </a:t>
            </a:r>
            <a:r>
              <a:rPr lang="sk-SK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DOT COM </a:t>
            </a:r>
          </a:p>
        </p:txBody>
      </p:sp>
      <p:sp>
        <p:nvSpPr>
          <p:cNvPr id="25" name="Zástupný symbol textu 3">
            <a:extLst>
              <a:ext uri="{FF2B5EF4-FFF2-40B4-BE49-F238E27FC236}">
                <a16:creationId xmlns:a16="http://schemas.microsoft.com/office/drawing/2014/main" id="{A0A11C01-06DC-E235-61DA-96E4A435657E}"/>
              </a:ext>
            </a:extLst>
          </p:cNvPr>
          <p:cNvSpPr txBox="1">
            <a:spLocks/>
          </p:cNvSpPr>
          <p:nvPr/>
        </p:nvSpPr>
        <p:spPr>
          <a:xfrm>
            <a:off x="786807" y="1070385"/>
            <a:ext cx="3843592" cy="35472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>
            <a:lvl1pPr marL="228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13336A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1pPr>
            <a:lvl2pPr marL="0" marR="0" indent="4572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800" b="0" i="0" u="none" strike="noStrike" cap="none" spc="0" baseline="0">
                <a:solidFill>
                  <a:srgbClr val="13336A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2pPr>
            <a:lvl3pPr marL="1234439" marR="0" indent="-320039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13336A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3pPr>
            <a:lvl4pPr marL="1798320" marR="0" indent="-42672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13336A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4pPr>
            <a:lvl5pPr marL="2255520" marR="0" indent="-42672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13336A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5pPr>
            <a:lvl6pPr marL="26416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13336A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6pPr>
            <a:lvl7pPr marL="30988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13336A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7pPr>
            <a:lvl8pPr marL="35560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13336A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8pPr>
            <a:lvl9pPr marL="4013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13336A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indent="0" algn="ctr" defTabSz="850391" hangingPunct="1">
              <a:spcBef>
                <a:spcPts val="900"/>
              </a:spcBef>
              <a:buSzTx/>
              <a:buFontTx/>
              <a:buNone/>
              <a:defRPr sz="2604" b="1">
                <a:latin typeface="Poppins SemiBold"/>
                <a:ea typeface="Poppins SemiBold"/>
                <a:cs typeface="Poppins SemiBold"/>
                <a:sym typeface="Poppins SemiBold"/>
              </a:defRPr>
            </a:pPr>
            <a:endParaRPr lang="sk-SK" sz="1500" b="1" dirty="0">
              <a:latin typeface="Open Sans" pitchFamily="2" charset="0"/>
              <a:ea typeface="Open Sans" pitchFamily="2" charset="0"/>
              <a:cs typeface="Open Sans" pitchFamily="2" charset="0"/>
              <a:sym typeface="Poppins SemiBold"/>
            </a:endParaRPr>
          </a:p>
          <a:p>
            <a:pPr defTabSz="850391" hangingPunct="1">
              <a:lnSpc>
                <a:spcPct val="130000"/>
              </a:lnSpc>
              <a:spcBef>
                <a:spcPts val="900"/>
              </a:spcBef>
              <a:buFont typeface="Wingdings" panose="05000000000000000000" pitchFamily="2" charset="2"/>
              <a:buChar char="§"/>
              <a:defRPr sz="1488">
                <a:latin typeface="Poppins Regular"/>
                <a:ea typeface="Poppins Regular"/>
                <a:cs typeface="Poppins Regular"/>
                <a:sym typeface="Poppins Regular"/>
              </a:defRPr>
            </a:pPr>
            <a:r>
              <a:rPr lang="sk-SK" sz="1500" dirty="0">
                <a:latin typeface="Open Sans" pitchFamily="2" charset="0"/>
                <a:ea typeface="Open Sans" pitchFamily="2" charset="0"/>
                <a:cs typeface="Open Sans" pitchFamily="2" charset="0"/>
                <a:sym typeface="Poppins Regular"/>
              </a:rPr>
              <a:t>Predispozícia: extra </a:t>
            </a:r>
            <a:r>
              <a:rPr lang="sk-SK" sz="1500" dirty="0" err="1">
                <a:latin typeface="Open Sans" pitchFamily="2" charset="0"/>
                <a:ea typeface="Open Sans" pitchFamily="2" charset="0"/>
                <a:cs typeface="Open Sans" pitchFamily="2" charset="0"/>
                <a:sym typeface="Poppins Regular"/>
              </a:rPr>
              <a:t>štastie</a:t>
            </a:r>
            <a:r>
              <a:rPr lang="sk-SK" sz="1500" dirty="0">
                <a:latin typeface="Open Sans" pitchFamily="2" charset="0"/>
                <a:ea typeface="Open Sans" pitchFamily="2" charset="0"/>
                <a:cs typeface="Open Sans" pitchFamily="2" charset="0"/>
                <a:sym typeface="Poppins Regular"/>
              </a:rPr>
              <a:t> na dokonalý </a:t>
            </a:r>
            <a:r>
              <a:rPr lang="sk-SK" sz="1500" dirty="0" err="1">
                <a:latin typeface="Open Sans" pitchFamily="2" charset="0"/>
                <a:ea typeface="Open Sans" pitchFamily="2" charset="0"/>
                <a:cs typeface="Open Sans" pitchFamily="2" charset="0"/>
                <a:sym typeface="Poppins Regular"/>
              </a:rPr>
              <a:t>timing</a:t>
            </a:r>
            <a:endParaRPr lang="en-US" sz="1500" dirty="0">
              <a:latin typeface="Open Sans" pitchFamily="2" charset="0"/>
              <a:ea typeface="Open Sans" pitchFamily="2" charset="0"/>
              <a:cs typeface="Open Sans" pitchFamily="2" charset="0"/>
              <a:sym typeface="Poppins Regular"/>
            </a:endParaRPr>
          </a:p>
          <a:p>
            <a:pPr defTabSz="850391" hangingPunct="1">
              <a:lnSpc>
                <a:spcPct val="130000"/>
              </a:lnSpc>
              <a:spcBef>
                <a:spcPts val="900"/>
              </a:spcBef>
              <a:buFont typeface="Wingdings" panose="05000000000000000000" pitchFamily="2" charset="2"/>
              <a:buChar char="§"/>
              <a:defRPr sz="1488">
                <a:latin typeface="Poppins Regular"/>
                <a:ea typeface="Poppins Regular"/>
                <a:cs typeface="Poppins Regular"/>
                <a:sym typeface="Poppins Regular"/>
              </a:defRPr>
            </a:pPr>
            <a:r>
              <a:rPr lang="en-US" sz="1500" b="1" dirty="0">
                <a:latin typeface="Open Sans" pitchFamily="2" charset="0"/>
                <a:ea typeface="Open Sans" pitchFamily="2" charset="0"/>
                <a:cs typeface="Open Sans" pitchFamily="2" charset="0"/>
                <a:sym typeface="Poppins Regular"/>
              </a:rPr>
              <a:t>Bloomberg US treasury Total return index</a:t>
            </a:r>
            <a:endParaRPr lang="en-US" sz="1500" dirty="0">
              <a:latin typeface="Open Sans" pitchFamily="2" charset="0"/>
              <a:ea typeface="Open Sans" pitchFamily="2" charset="0"/>
              <a:cs typeface="Open Sans" pitchFamily="2" charset="0"/>
              <a:sym typeface="Poppins Regular"/>
            </a:endParaRPr>
          </a:p>
          <a:p>
            <a:pPr defTabSz="850391" hangingPunct="1">
              <a:lnSpc>
                <a:spcPct val="130000"/>
              </a:lnSpc>
              <a:spcBef>
                <a:spcPts val="900"/>
              </a:spcBef>
              <a:buFont typeface="Wingdings" panose="05000000000000000000" pitchFamily="2" charset="2"/>
              <a:buChar char="§"/>
              <a:defRPr sz="1488">
                <a:latin typeface="Poppins Regular"/>
                <a:ea typeface="Poppins Regular"/>
                <a:cs typeface="Poppins Regular"/>
                <a:sym typeface="Poppins Regular"/>
              </a:defRPr>
            </a:pPr>
            <a:r>
              <a:rPr lang="sk-SK" sz="1500" dirty="0">
                <a:latin typeface="Open Sans" pitchFamily="2" charset="0"/>
                <a:ea typeface="Open Sans" pitchFamily="2" charset="0"/>
                <a:cs typeface="Open Sans" pitchFamily="2" charset="0"/>
                <a:sym typeface="Poppins Regular"/>
              </a:rPr>
              <a:t>Celkový výnos </a:t>
            </a:r>
            <a:r>
              <a:rPr lang="en-US" sz="1500" dirty="0" err="1">
                <a:latin typeface="Open Sans" pitchFamily="2" charset="0"/>
                <a:ea typeface="Open Sans" pitchFamily="2" charset="0"/>
                <a:cs typeface="Open Sans" pitchFamily="2" charset="0"/>
                <a:sym typeface="Poppins Regular"/>
              </a:rPr>
              <a:t>takmer</a:t>
            </a:r>
            <a:r>
              <a:rPr lang="en-US" sz="1500" dirty="0">
                <a:latin typeface="Open Sans" pitchFamily="2" charset="0"/>
                <a:ea typeface="Open Sans" pitchFamily="2" charset="0"/>
                <a:cs typeface="Open Sans" pitchFamily="2" charset="0"/>
                <a:sym typeface="Poppins Regular"/>
              </a:rPr>
              <a:t> 6% p.a. do </a:t>
            </a:r>
            <a:r>
              <a:rPr lang="sk-SK" sz="1500" dirty="0">
                <a:latin typeface="Open Sans" pitchFamily="2" charset="0"/>
                <a:ea typeface="Open Sans" pitchFamily="2" charset="0"/>
                <a:cs typeface="Open Sans" pitchFamily="2" charset="0"/>
                <a:sym typeface="Poppins Regular"/>
              </a:rPr>
              <a:t>ďalšieho lokálneho maxima na trhoch v 2007</a:t>
            </a:r>
            <a:endParaRPr lang="en-US" sz="1500" dirty="0">
              <a:latin typeface="Open Sans" pitchFamily="2" charset="0"/>
              <a:ea typeface="Open Sans" pitchFamily="2" charset="0"/>
              <a:cs typeface="Open Sans" pitchFamily="2" charset="0"/>
              <a:sym typeface="Poppins Regular"/>
            </a:endParaRPr>
          </a:p>
        </p:txBody>
      </p:sp>
      <p:pic>
        <p:nvPicPr>
          <p:cNvPr id="10" name="Obrázok 9">
            <a:extLst>
              <a:ext uri="{FF2B5EF4-FFF2-40B4-BE49-F238E27FC236}">
                <a16:creationId xmlns:a16="http://schemas.microsoft.com/office/drawing/2014/main" id="{6AB746B5-A95F-B125-4BE9-0C371CD7C3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8032" y="1298964"/>
            <a:ext cx="6445844" cy="4998818"/>
          </a:xfrm>
          <a:prstGeom prst="rect">
            <a:avLst/>
          </a:prstGeom>
        </p:spPr>
      </p:pic>
      <p:cxnSp>
        <p:nvCxnSpPr>
          <p:cNvPr id="13" name="Rovná spojovacia šípka 12">
            <a:extLst>
              <a:ext uri="{FF2B5EF4-FFF2-40B4-BE49-F238E27FC236}">
                <a16:creationId xmlns:a16="http://schemas.microsoft.com/office/drawing/2014/main" id="{292FBA88-371C-CC86-34D9-4396EF222545}"/>
              </a:ext>
            </a:extLst>
          </p:cNvPr>
          <p:cNvCxnSpPr>
            <a:cxnSpLocks/>
          </p:cNvCxnSpPr>
          <p:nvPr/>
        </p:nvCxnSpPr>
        <p:spPr>
          <a:xfrm flipV="1">
            <a:off x="5142185" y="2215055"/>
            <a:ext cx="5436477" cy="3210910"/>
          </a:xfrm>
          <a:prstGeom prst="straightConnector1">
            <a:avLst/>
          </a:prstGeom>
          <a:noFill/>
          <a:ln w="38100" cap="flat">
            <a:solidFill>
              <a:schemeClr val="accent1"/>
            </a:solidFill>
            <a:prstDash val="solid"/>
            <a:miter lim="8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5" name="BlokTextu 14">
            <a:extLst>
              <a:ext uri="{FF2B5EF4-FFF2-40B4-BE49-F238E27FC236}">
                <a16:creationId xmlns:a16="http://schemas.microsoft.com/office/drawing/2014/main" id="{E74D230F-3DD1-7DCC-C0C9-FAD83824FAEF}"/>
              </a:ext>
            </a:extLst>
          </p:cNvPr>
          <p:cNvSpPr txBox="1"/>
          <p:nvPr/>
        </p:nvSpPr>
        <p:spPr>
          <a:xfrm>
            <a:off x="6562298" y="2939738"/>
            <a:ext cx="1645494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sk-SK" b="1" dirty="0">
                <a:solidFill>
                  <a:srgbClr val="FF0000"/>
                </a:solidFill>
              </a:rPr>
              <a:t>+</a:t>
            </a:r>
            <a:r>
              <a:rPr lang="en-US" b="1" dirty="0">
                <a:solidFill>
                  <a:srgbClr val="FF0000"/>
                </a:solidFill>
              </a:rPr>
              <a:t>5,8</a:t>
            </a:r>
            <a:r>
              <a:rPr kumimoji="0" lang="en-US" sz="18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rPr>
              <a:t>%</a:t>
            </a:r>
            <a:r>
              <a:rPr kumimoji="0" lang="sk-SK" sz="18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kumimoji="0" lang="sk-SK" sz="1800" b="1" i="0" u="none" strike="noStrike" cap="none" spc="0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rPr>
              <a:t>p.a</a:t>
            </a:r>
            <a:r>
              <a:rPr kumimoji="0" lang="sk-SK" sz="18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</p:txBody>
      </p:sp>
      <p:sp>
        <p:nvSpPr>
          <p:cNvPr id="3" name="BlokTextu 2">
            <a:extLst>
              <a:ext uri="{FF2B5EF4-FFF2-40B4-BE49-F238E27FC236}">
                <a16:creationId xmlns:a16="http://schemas.microsoft.com/office/drawing/2014/main" id="{CC9F2844-0CBE-6FFB-5CA2-B490E2C37338}"/>
              </a:ext>
            </a:extLst>
          </p:cNvPr>
          <p:cNvSpPr txBox="1"/>
          <p:nvPr/>
        </p:nvSpPr>
        <p:spPr>
          <a:xfrm>
            <a:off x="9569584" y="6463863"/>
            <a:ext cx="2344776" cy="24622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r"/>
            <a:r>
              <a:rPr lang="sk-SK" sz="1000" dirty="0">
                <a:solidFill>
                  <a:srgbClr val="13336A"/>
                </a:solidFill>
              </a:rPr>
              <a:t>zdroj: </a:t>
            </a:r>
            <a:r>
              <a:rPr lang="sk-SK" sz="1000" dirty="0" err="1">
                <a:solidFill>
                  <a:srgbClr val="13336A"/>
                </a:solidFill>
              </a:rPr>
              <a:t>Bloomberg</a:t>
            </a:r>
            <a:endParaRPr lang="sk-SK" sz="1000" dirty="0">
              <a:solidFill>
                <a:srgbClr val="1333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087433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056587-8E39-7CC3-59BA-354E40F7BE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Zástupný symbol textu 7">
            <a:extLst>
              <a:ext uri="{FF2B5EF4-FFF2-40B4-BE49-F238E27FC236}">
                <a16:creationId xmlns:a16="http://schemas.microsoft.com/office/drawing/2014/main" id="{FB5875D5-3C79-7A5B-9818-16ED14F4C04E}"/>
              </a:ext>
            </a:extLst>
          </p:cNvPr>
          <p:cNvSpPr/>
          <p:nvPr/>
        </p:nvSpPr>
        <p:spPr>
          <a:xfrm>
            <a:off x="427924" y="417643"/>
            <a:ext cx="7312391" cy="4302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>
            <a:lvl1pPr defTabSz="630936">
              <a:lnSpc>
                <a:spcPct val="90000"/>
              </a:lnSpc>
              <a:spcBef>
                <a:spcPts val="600"/>
              </a:spcBef>
              <a:defRPr sz="1932">
                <a:solidFill>
                  <a:srgbClr val="13336A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lvl1pPr>
          </a:lstStyle>
          <a:p>
            <a:r>
              <a:rPr lang="sk-SK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</a:t>
            </a:r>
            <a:r>
              <a:rPr lang="en-US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&amp;P500 </a:t>
            </a:r>
            <a:r>
              <a:rPr lang="sk-SK" sz="2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value</a:t>
            </a:r>
            <a:r>
              <a:rPr lang="sk-SK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index </a:t>
            </a:r>
            <a:r>
              <a:rPr lang="en-US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vs </a:t>
            </a:r>
            <a:r>
              <a:rPr lang="sk-SK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DOT</a:t>
            </a:r>
            <a:r>
              <a:rPr lang="en-US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sk-SK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 </a:t>
            </a: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397D0D53-6340-317F-8F94-830B339201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925" y="1096866"/>
            <a:ext cx="5403696" cy="4124839"/>
          </a:xfrm>
          <a:prstGeom prst="rect">
            <a:avLst/>
          </a:prstGeom>
        </p:spPr>
      </p:pic>
      <p:pic>
        <p:nvPicPr>
          <p:cNvPr id="9" name="Obrázok 8">
            <a:extLst>
              <a:ext uri="{FF2B5EF4-FFF2-40B4-BE49-F238E27FC236}">
                <a16:creationId xmlns:a16="http://schemas.microsoft.com/office/drawing/2014/main" id="{F9A84F11-C72C-52D3-4EDB-0C23916AA8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6797" y="1096865"/>
            <a:ext cx="5425710" cy="4124840"/>
          </a:xfrm>
          <a:prstGeom prst="rect">
            <a:avLst/>
          </a:prstGeom>
        </p:spPr>
      </p:pic>
      <p:cxnSp>
        <p:nvCxnSpPr>
          <p:cNvPr id="10" name="Rovná spojovacia šípka 9">
            <a:extLst>
              <a:ext uri="{FF2B5EF4-FFF2-40B4-BE49-F238E27FC236}">
                <a16:creationId xmlns:a16="http://schemas.microsoft.com/office/drawing/2014/main" id="{CCF98A26-BFCD-3AEB-A4A6-F332C1CCC50C}"/>
              </a:ext>
            </a:extLst>
          </p:cNvPr>
          <p:cNvCxnSpPr>
            <a:cxnSpLocks/>
          </p:cNvCxnSpPr>
          <p:nvPr/>
        </p:nvCxnSpPr>
        <p:spPr>
          <a:xfrm>
            <a:off x="3156858" y="2057400"/>
            <a:ext cx="1596445" cy="2609193"/>
          </a:xfrm>
          <a:prstGeom prst="straightConnector1">
            <a:avLst/>
          </a:prstGeom>
          <a:noFill/>
          <a:ln w="38100" cap="flat">
            <a:solidFill>
              <a:schemeClr val="accent1"/>
            </a:solidFill>
            <a:prstDash val="solid"/>
            <a:miter lim="8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" name="BlokTextu 11">
            <a:extLst>
              <a:ext uri="{FF2B5EF4-FFF2-40B4-BE49-F238E27FC236}">
                <a16:creationId xmlns:a16="http://schemas.microsoft.com/office/drawing/2014/main" id="{264CB9BE-8F1B-5E33-516D-AF49A75ECF17}"/>
              </a:ext>
            </a:extLst>
          </p:cNvPr>
          <p:cNvSpPr txBox="1"/>
          <p:nvPr/>
        </p:nvSpPr>
        <p:spPr>
          <a:xfrm>
            <a:off x="4323022" y="2519856"/>
            <a:ext cx="1645494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sk-SK" sz="18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rPr>
              <a:t>-</a:t>
            </a:r>
            <a:r>
              <a:rPr lang="sk-SK" b="1" dirty="0">
                <a:solidFill>
                  <a:srgbClr val="FF0000"/>
                </a:solidFill>
              </a:rPr>
              <a:t>3</a:t>
            </a:r>
            <a:r>
              <a:rPr kumimoji="0" lang="sk-SK" sz="18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rPr>
              <a:t>5</a:t>
            </a:r>
            <a:r>
              <a:rPr kumimoji="0" lang="en-US" sz="18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rPr>
              <a:t>%</a:t>
            </a:r>
            <a:endParaRPr kumimoji="0" lang="sk-SK" sz="18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15" name="Rovná spojovacia šípka 14">
            <a:extLst>
              <a:ext uri="{FF2B5EF4-FFF2-40B4-BE49-F238E27FC236}">
                <a16:creationId xmlns:a16="http://schemas.microsoft.com/office/drawing/2014/main" id="{CAD79D29-6846-11E7-6636-AB1AD642085B}"/>
              </a:ext>
            </a:extLst>
          </p:cNvPr>
          <p:cNvCxnSpPr>
            <a:cxnSpLocks/>
          </p:cNvCxnSpPr>
          <p:nvPr/>
        </p:nvCxnSpPr>
        <p:spPr>
          <a:xfrm flipV="1">
            <a:off x="8213834" y="1844566"/>
            <a:ext cx="3153104" cy="1044620"/>
          </a:xfrm>
          <a:prstGeom prst="straightConnector1">
            <a:avLst/>
          </a:prstGeom>
          <a:noFill/>
          <a:ln w="38100" cap="flat">
            <a:solidFill>
              <a:schemeClr val="accent1"/>
            </a:solidFill>
            <a:prstDash val="solid"/>
            <a:miter lim="8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1" name="BlokTextu 20">
            <a:extLst>
              <a:ext uri="{FF2B5EF4-FFF2-40B4-BE49-F238E27FC236}">
                <a16:creationId xmlns:a16="http://schemas.microsoft.com/office/drawing/2014/main" id="{1EF04561-A34C-D032-CC6C-7037DD7FE4E3}"/>
              </a:ext>
            </a:extLst>
          </p:cNvPr>
          <p:cNvSpPr txBox="1"/>
          <p:nvPr/>
        </p:nvSpPr>
        <p:spPr>
          <a:xfrm>
            <a:off x="9459310" y="2493581"/>
            <a:ext cx="1645494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sk-SK" sz="18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rPr>
              <a:t>+6,5</a:t>
            </a:r>
            <a:r>
              <a:rPr kumimoji="0" lang="en-US" sz="18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rPr>
              <a:t>%</a:t>
            </a:r>
            <a:r>
              <a:rPr kumimoji="0" lang="sk-SK" sz="18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kumimoji="0" lang="sk-SK" sz="1800" b="1" i="0" u="none" strike="noStrike" cap="none" spc="0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rPr>
              <a:t>p.a</a:t>
            </a:r>
            <a:r>
              <a:rPr kumimoji="0" lang="sk-SK" sz="18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</p:txBody>
      </p:sp>
      <p:sp>
        <p:nvSpPr>
          <p:cNvPr id="2" name="BlokTextu 1">
            <a:extLst>
              <a:ext uri="{FF2B5EF4-FFF2-40B4-BE49-F238E27FC236}">
                <a16:creationId xmlns:a16="http://schemas.microsoft.com/office/drawing/2014/main" id="{C1FF610E-0AEA-7904-2250-0E48376B6C4B}"/>
              </a:ext>
            </a:extLst>
          </p:cNvPr>
          <p:cNvSpPr txBox="1"/>
          <p:nvPr/>
        </p:nvSpPr>
        <p:spPr>
          <a:xfrm>
            <a:off x="10358172" y="6471744"/>
            <a:ext cx="2348834" cy="24622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sk-SK" sz="1000" dirty="0">
                <a:solidFill>
                  <a:srgbClr val="13336A"/>
                </a:solidFill>
              </a:rPr>
              <a:t>zdroj: </a:t>
            </a:r>
            <a:r>
              <a:rPr lang="en-US" sz="1000" dirty="0">
                <a:solidFill>
                  <a:srgbClr val="13336A"/>
                </a:solidFill>
              </a:rPr>
              <a:t>Bloomberg</a:t>
            </a:r>
            <a:endParaRPr lang="sk-SK" sz="1000" dirty="0">
              <a:solidFill>
                <a:srgbClr val="1333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099182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8A5EF7-6C44-CF53-97DD-0DF5883F73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Zástupný symbol textu 7">
            <a:extLst>
              <a:ext uri="{FF2B5EF4-FFF2-40B4-BE49-F238E27FC236}">
                <a16:creationId xmlns:a16="http://schemas.microsoft.com/office/drawing/2014/main" id="{F708F444-DFDE-3B14-D8F6-B14487916A26}"/>
              </a:ext>
            </a:extLst>
          </p:cNvPr>
          <p:cNvSpPr/>
          <p:nvPr/>
        </p:nvSpPr>
        <p:spPr>
          <a:xfrm>
            <a:off x="490983" y="441563"/>
            <a:ext cx="9206470" cy="4302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>
            <a:lvl1pPr defTabSz="630936">
              <a:lnSpc>
                <a:spcPct val="90000"/>
              </a:lnSpc>
              <a:spcBef>
                <a:spcPts val="600"/>
              </a:spcBef>
              <a:defRPr sz="1932">
                <a:solidFill>
                  <a:srgbClr val="13336A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lvl1pPr>
          </a:lstStyle>
          <a:p>
            <a:r>
              <a:rPr lang="sk-SK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</a:t>
            </a:r>
            <a:r>
              <a:rPr lang="en-US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&amp;P500 </a:t>
            </a:r>
            <a:r>
              <a:rPr lang="sk-SK" sz="2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equal</a:t>
            </a:r>
            <a:r>
              <a:rPr lang="sk-SK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sk-SK" sz="2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weighted</a:t>
            </a:r>
            <a:r>
              <a:rPr lang="sk-SK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index </a:t>
            </a:r>
            <a:r>
              <a:rPr lang="en-US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vs </a:t>
            </a:r>
            <a:r>
              <a:rPr lang="sk-SK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DOT</a:t>
            </a:r>
            <a:r>
              <a:rPr lang="en-US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sk-SK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 </a:t>
            </a:r>
          </a:p>
        </p:txBody>
      </p:sp>
      <p:sp>
        <p:nvSpPr>
          <p:cNvPr id="25" name="Zástupný symbol textu 3">
            <a:extLst>
              <a:ext uri="{FF2B5EF4-FFF2-40B4-BE49-F238E27FC236}">
                <a16:creationId xmlns:a16="http://schemas.microsoft.com/office/drawing/2014/main" id="{9A298D1A-378E-44BA-84B6-A73F24918BA2}"/>
              </a:ext>
            </a:extLst>
          </p:cNvPr>
          <p:cNvSpPr txBox="1">
            <a:spLocks/>
          </p:cNvSpPr>
          <p:nvPr/>
        </p:nvSpPr>
        <p:spPr>
          <a:xfrm>
            <a:off x="786806" y="1070385"/>
            <a:ext cx="4199327" cy="35472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>
            <a:lvl1pPr marL="228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13336A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1pPr>
            <a:lvl2pPr marL="0" marR="0" indent="4572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800" b="0" i="0" u="none" strike="noStrike" cap="none" spc="0" baseline="0">
                <a:solidFill>
                  <a:srgbClr val="13336A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2pPr>
            <a:lvl3pPr marL="1234439" marR="0" indent="-320039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13336A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3pPr>
            <a:lvl4pPr marL="1798320" marR="0" indent="-42672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13336A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4pPr>
            <a:lvl5pPr marL="2255520" marR="0" indent="-42672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13336A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5pPr>
            <a:lvl6pPr marL="26416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13336A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6pPr>
            <a:lvl7pPr marL="30988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13336A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7pPr>
            <a:lvl8pPr marL="35560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13336A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8pPr>
            <a:lvl9pPr marL="4013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13336A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indent="0" algn="ctr" defTabSz="850391" hangingPunct="1">
              <a:spcBef>
                <a:spcPts val="900"/>
              </a:spcBef>
              <a:buSzTx/>
              <a:buFontTx/>
              <a:buNone/>
              <a:defRPr sz="2604" b="1">
                <a:latin typeface="Poppins SemiBold"/>
                <a:ea typeface="Poppins SemiBold"/>
                <a:cs typeface="Poppins SemiBold"/>
                <a:sym typeface="Poppins SemiBold"/>
              </a:defRPr>
            </a:pPr>
            <a:endParaRPr lang="sk-SK" sz="1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Poppins SemiBold"/>
            </a:endParaRPr>
          </a:p>
          <a:p>
            <a:pPr defTabSz="850391" hangingPunct="1">
              <a:lnSpc>
                <a:spcPct val="130000"/>
              </a:lnSpc>
              <a:spcBef>
                <a:spcPts val="900"/>
              </a:spcBef>
              <a:buFont typeface="Wingdings" panose="05000000000000000000" pitchFamily="2" charset="2"/>
              <a:buChar char="§"/>
              <a:defRPr sz="1488">
                <a:latin typeface="Poppins Regular"/>
                <a:ea typeface="Poppins Regular"/>
                <a:cs typeface="Poppins Regular"/>
                <a:sym typeface="Poppins Regular"/>
              </a:defRPr>
            </a:pPr>
            <a:r>
              <a:rPr lang="en-US" sz="1500" b="1" dirty="0">
                <a:latin typeface="Open Sans" pitchFamily="2" charset="0"/>
                <a:ea typeface="Open Sans" pitchFamily="2" charset="0"/>
                <a:cs typeface="Open Sans" pitchFamily="2" charset="0"/>
                <a:sym typeface="Poppins Regular"/>
              </a:rPr>
              <a:t>S&amp;P</a:t>
            </a:r>
            <a:r>
              <a:rPr lang="sk-SK" sz="1500" b="1" dirty="0">
                <a:latin typeface="Open Sans" pitchFamily="2" charset="0"/>
                <a:ea typeface="Open Sans" pitchFamily="2" charset="0"/>
                <a:cs typeface="Open Sans" pitchFamily="2" charset="0"/>
                <a:sym typeface="Poppins Regular"/>
              </a:rPr>
              <a:t> </a:t>
            </a:r>
            <a:r>
              <a:rPr lang="en-US" sz="1500" b="1" dirty="0">
                <a:latin typeface="Open Sans" pitchFamily="2" charset="0"/>
                <a:ea typeface="Open Sans" pitchFamily="2" charset="0"/>
                <a:cs typeface="Open Sans" pitchFamily="2" charset="0"/>
                <a:sym typeface="Poppins Regular"/>
              </a:rPr>
              <a:t>500 equal weighted index </a:t>
            </a:r>
            <a:r>
              <a:rPr lang="en-US" sz="1500" dirty="0" err="1">
                <a:latin typeface="Open Sans" pitchFamily="2" charset="0"/>
                <a:ea typeface="Open Sans" pitchFamily="2" charset="0"/>
                <a:cs typeface="Open Sans" pitchFamily="2" charset="0"/>
                <a:sym typeface="Poppins Regular"/>
              </a:rPr>
              <a:t>stratil</a:t>
            </a:r>
            <a:r>
              <a:rPr lang="en-US" sz="1500" dirty="0">
                <a:latin typeface="Open Sans" pitchFamily="2" charset="0"/>
                <a:ea typeface="Open Sans" pitchFamily="2" charset="0"/>
                <a:cs typeface="Open Sans" pitchFamily="2" charset="0"/>
                <a:sym typeface="Poppins Regular"/>
              </a:rPr>
              <a:t> </a:t>
            </a:r>
            <a:r>
              <a:rPr lang="en-US" sz="1500" dirty="0" err="1">
                <a:latin typeface="Open Sans" pitchFamily="2" charset="0"/>
                <a:ea typeface="Open Sans" pitchFamily="2" charset="0"/>
                <a:cs typeface="Open Sans" pitchFamily="2" charset="0"/>
                <a:sym typeface="Poppins Regular"/>
              </a:rPr>
              <a:t>pri</a:t>
            </a:r>
            <a:r>
              <a:rPr lang="en-US" sz="1500" dirty="0">
                <a:latin typeface="Open Sans" pitchFamily="2" charset="0"/>
                <a:ea typeface="Open Sans" pitchFamily="2" charset="0"/>
                <a:cs typeface="Open Sans" pitchFamily="2" charset="0"/>
                <a:sym typeface="Poppins Regular"/>
              </a:rPr>
              <a:t> </a:t>
            </a:r>
            <a:r>
              <a:rPr lang="en-US" sz="1500" dirty="0" err="1">
                <a:latin typeface="Open Sans" pitchFamily="2" charset="0"/>
                <a:ea typeface="Open Sans" pitchFamily="2" charset="0"/>
                <a:cs typeface="Open Sans" pitchFamily="2" charset="0"/>
                <a:sym typeface="Poppins Regular"/>
              </a:rPr>
              <a:t>prasknut</a:t>
            </a:r>
            <a:r>
              <a:rPr lang="sk-SK" sz="1500" dirty="0">
                <a:latin typeface="Open Sans" pitchFamily="2" charset="0"/>
                <a:ea typeface="Open Sans" pitchFamily="2" charset="0"/>
                <a:cs typeface="Open Sans" pitchFamily="2" charset="0"/>
                <a:sym typeface="Poppins Regular"/>
              </a:rPr>
              <a:t>í </a:t>
            </a:r>
            <a:r>
              <a:rPr lang="sk-SK" sz="1500" dirty="0" err="1">
                <a:latin typeface="Open Sans" pitchFamily="2" charset="0"/>
                <a:ea typeface="Open Sans" pitchFamily="2" charset="0"/>
                <a:cs typeface="Open Sans" pitchFamily="2" charset="0"/>
                <a:sym typeface="Poppins Regular"/>
              </a:rPr>
              <a:t>DotCom</a:t>
            </a:r>
            <a:r>
              <a:rPr lang="sk-SK" sz="1500" dirty="0">
                <a:latin typeface="Open Sans" pitchFamily="2" charset="0"/>
                <a:ea typeface="Open Sans" pitchFamily="2" charset="0"/>
                <a:cs typeface="Open Sans" pitchFamily="2" charset="0"/>
                <a:sym typeface="Poppins Regular"/>
              </a:rPr>
              <a:t> b</a:t>
            </a:r>
            <a:r>
              <a:rPr lang="en-US" sz="1500" dirty="0">
                <a:latin typeface="Open Sans" pitchFamily="2" charset="0"/>
                <a:ea typeface="Open Sans" pitchFamily="2" charset="0"/>
                <a:cs typeface="Open Sans" pitchFamily="2" charset="0"/>
                <a:sym typeface="Poppins Regular"/>
              </a:rPr>
              <a:t>u</a:t>
            </a:r>
            <a:r>
              <a:rPr lang="sk-SK" sz="1500" dirty="0" err="1">
                <a:latin typeface="Open Sans" pitchFamily="2" charset="0"/>
                <a:ea typeface="Open Sans" pitchFamily="2" charset="0"/>
                <a:cs typeface="Open Sans" pitchFamily="2" charset="0"/>
                <a:sym typeface="Poppins Regular"/>
              </a:rPr>
              <a:t>bliny</a:t>
            </a:r>
            <a:r>
              <a:rPr lang="sk-SK" sz="1500" dirty="0">
                <a:latin typeface="Open Sans" pitchFamily="2" charset="0"/>
                <a:ea typeface="Open Sans" pitchFamily="2" charset="0"/>
                <a:cs typeface="Open Sans" pitchFamily="2" charset="0"/>
                <a:sym typeface="Poppins Regular"/>
              </a:rPr>
              <a:t> </a:t>
            </a:r>
            <a:r>
              <a:rPr lang="en-US" sz="1500" dirty="0">
                <a:latin typeface="Open Sans" pitchFamily="2" charset="0"/>
                <a:ea typeface="Open Sans" pitchFamily="2" charset="0"/>
                <a:cs typeface="Open Sans" pitchFamily="2" charset="0"/>
                <a:sym typeface="Poppins Regular"/>
              </a:rPr>
              <a:t>23 % </a:t>
            </a:r>
            <a:r>
              <a:rPr lang="en-US" sz="1500" dirty="0" err="1">
                <a:latin typeface="Open Sans" pitchFamily="2" charset="0"/>
                <a:ea typeface="Open Sans" pitchFamily="2" charset="0"/>
                <a:cs typeface="Open Sans" pitchFamily="2" charset="0"/>
                <a:sym typeface="Poppins Regular"/>
              </a:rPr>
              <a:t>svojej</a:t>
            </a:r>
            <a:r>
              <a:rPr lang="en-US" sz="1500" dirty="0">
                <a:latin typeface="Open Sans" pitchFamily="2" charset="0"/>
                <a:ea typeface="Open Sans" pitchFamily="2" charset="0"/>
                <a:cs typeface="Open Sans" pitchFamily="2" charset="0"/>
                <a:sym typeface="Poppins Regular"/>
              </a:rPr>
              <a:t> </a:t>
            </a:r>
            <a:r>
              <a:rPr lang="en-US" sz="1500" dirty="0" err="1">
                <a:latin typeface="Open Sans" pitchFamily="2" charset="0"/>
                <a:ea typeface="Open Sans" pitchFamily="2" charset="0"/>
                <a:cs typeface="Open Sans" pitchFamily="2" charset="0"/>
                <a:sym typeface="Poppins Regular"/>
              </a:rPr>
              <a:t>hodnoty</a:t>
            </a:r>
            <a:endParaRPr lang="en-US" sz="1500" dirty="0">
              <a:latin typeface="Open Sans" pitchFamily="2" charset="0"/>
              <a:ea typeface="Open Sans" pitchFamily="2" charset="0"/>
              <a:cs typeface="Open Sans" pitchFamily="2" charset="0"/>
              <a:sym typeface="Poppins Regular"/>
            </a:endParaRPr>
          </a:p>
          <a:p>
            <a:pPr defTabSz="850391" hangingPunct="1">
              <a:lnSpc>
                <a:spcPct val="130000"/>
              </a:lnSpc>
              <a:spcBef>
                <a:spcPts val="900"/>
              </a:spcBef>
              <a:buFont typeface="Wingdings" panose="05000000000000000000" pitchFamily="2" charset="2"/>
              <a:buChar char="§"/>
              <a:defRPr sz="1488">
                <a:latin typeface="Poppins Regular"/>
                <a:ea typeface="Poppins Regular"/>
                <a:cs typeface="Poppins Regular"/>
                <a:sym typeface="Poppins Regular"/>
              </a:defRPr>
            </a:pPr>
            <a:r>
              <a:rPr lang="sk-SK" sz="1500" dirty="0">
                <a:latin typeface="Open Sans" pitchFamily="2" charset="0"/>
                <a:ea typeface="Open Sans" pitchFamily="2" charset="0"/>
                <a:cs typeface="Open Sans" pitchFamily="2" charset="0"/>
                <a:sym typeface="Poppins Regular"/>
              </a:rPr>
              <a:t>Celkový výnos </a:t>
            </a:r>
            <a:r>
              <a:rPr lang="en-US" sz="1500" dirty="0">
                <a:latin typeface="Open Sans" pitchFamily="2" charset="0"/>
                <a:ea typeface="Open Sans" pitchFamily="2" charset="0"/>
                <a:cs typeface="Open Sans" pitchFamily="2" charset="0"/>
                <a:sym typeface="Poppins Regular"/>
              </a:rPr>
              <a:t>8 % p.a. do </a:t>
            </a:r>
            <a:r>
              <a:rPr lang="sk-SK" sz="1500" dirty="0">
                <a:latin typeface="Open Sans" pitchFamily="2" charset="0"/>
                <a:ea typeface="Open Sans" pitchFamily="2" charset="0"/>
                <a:cs typeface="Open Sans" pitchFamily="2" charset="0"/>
                <a:sym typeface="Poppins Regular"/>
              </a:rPr>
              <a:t>ďalšieho lokálneho maxima na trhoch v 2007</a:t>
            </a:r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id="{8825EADA-5235-F39A-330B-4DB9B9EC1C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387" y="3200400"/>
            <a:ext cx="4272456" cy="3180506"/>
          </a:xfrm>
          <a:prstGeom prst="rect">
            <a:avLst/>
          </a:prstGeom>
        </p:spPr>
      </p:pic>
      <p:cxnSp>
        <p:nvCxnSpPr>
          <p:cNvPr id="4" name="Rovná spojovacia šípka 3">
            <a:extLst>
              <a:ext uri="{FF2B5EF4-FFF2-40B4-BE49-F238E27FC236}">
                <a16:creationId xmlns:a16="http://schemas.microsoft.com/office/drawing/2014/main" id="{913A8014-B519-AB9F-DF1B-A6018DFB4610}"/>
              </a:ext>
            </a:extLst>
          </p:cNvPr>
          <p:cNvCxnSpPr>
            <a:cxnSpLocks/>
          </p:cNvCxnSpPr>
          <p:nvPr/>
        </p:nvCxnSpPr>
        <p:spPr>
          <a:xfrm>
            <a:off x="2475186" y="4524703"/>
            <a:ext cx="1734207" cy="1135118"/>
          </a:xfrm>
          <a:prstGeom prst="straightConnector1">
            <a:avLst/>
          </a:prstGeom>
          <a:noFill/>
          <a:ln w="38100" cap="flat">
            <a:solidFill>
              <a:schemeClr val="accent1"/>
            </a:solidFill>
            <a:prstDash val="solid"/>
            <a:miter lim="8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" name="BlokTextu 4">
            <a:extLst>
              <a:ext uri="{FF2B5EF4-FFF2-40B4-BE49-F238E27FC236}">
                <a16:creationId xmlns:a16="http://schemas.microsoft.com/office/drawing/2014/main" id="{43863C39-050A-A4EB-B49D-B1584F27D467}"/>
              </a:ext>
            </a:extLst>
          </p:cNvPr>
          <p:cNvSpPr txBox="1"/>
          <p:nvPr/>
        </p:nvSpPr>
        <p:spPr>
          <a:xfrm>
            <a:off x="3880781" y="4248257"/>
            <a:ext cx="1645494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sk-SK" sz="18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rPr>
              <a:t>-</a:t>
            </a:r>
            <a:r>
              <a:rPr kumimoji="0" lang="en-US" sz="18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rPr>
              <a:t>23%</a:t>
            </a:r>
            <a:endParaRPr kumimoji="0" lang="sk-SK" sz="18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9" name="Obrázok 8">
            <a:extLst>
              <a:ext uri="{FF2B5EF4-FFF2-40B4-BE49-F238E27FC236}">
                <a16:creationId xmlns:a16="http://schemas.microsoft.com/office/drawing/2014/main" id="{83813A25-3C93-7C91-397E-66EA71C128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6275" y="1542309"/>
            <a:ext cx="6392248" cy="4841684"/>
          </a:xfrm>
          <a:prstGeom prst="rect">
            <a:avLst/>
          </a:prstGeom>
        </p:spPr>
      </p:pic>
      <p:cxnSp>
        <p:nvCxnSpPr>
          <p:cNvPr id="10" name="Rovná spojovacia šípka 9">
            <a:extLst>
              <a:ext uri="{FF2B5EF4-FFF2-40B4-BE49-F238E27FC236}">
                <a16:creationId xmlns:a16="http://schemas.microsoft.com/office/drawing/2014/main" id="{AF03616E-9F10-43B6-DEC8-7520E50B6A66}"/>
              </a:ext>
            </a:extLst>
          </p:cNvPr>
          <p:cNvCxnSpPr>
            <a:cxnSpLocks/>
          </p:cNvCxnSpPr>
          <p:nvPr/>
        </p:nvCxnSpPr>
        <p:spPr>
          <a:xfrm flipV="1">
            <a:off x="7220607" y="2630965"/>
            <a:ext cx="4067503" cy="2207172"/>
          </a:xfrm>
          <a:prstGeom prst="straightConnector1">
            <a:avLst/>
          </a:prstGeom>
          <a:noFill/>
          <a:ln w="38100" cap="flat">
            <a:solidFill>
              <a:schemeClr val="accent1"/>
            </a:solidFill>
            <a:prstDash val="solid"/>
            <a:miter lim="8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" name="BlokTextu 12">
            <a:extLst>
              <a:ext uri="{FF2B5EF4-FFF2-40B4-BE49-F238E27FC236}">
                <a16:creationId xmlns:a16="http://schemas.microsoft.com/office/drawing/2014/main" id="{E46EBD87-2ED8-595C-2B1E-9D49E9C9FEB4}"/>
              </a:ext>
            </a:extLst>
          </p:cNvPr>
          <p:cNvSpPr txBox="1"/>
          <p:nvPr/>
        </p:nvSpPr>
        <p:spPr>
          <a:xfrm>
            <a:off x="8722399" y="3008807"/>
            <a:ext cx="1645494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sk-SK" b="1" dirty="0">
                <a:solidFill>
                  <a:srgbClr val="FF0000"/>
                </a:solidFill>
              </a:rPr>
              <a:t>+</a:t>
            </a:r>
            <a:r>
              <a:rPr lang="en-US" b="1" dirty="0">
                <a:solidFill>
                  <a:srgbClr val="FF0000"/>
                </a:solidFill>
              </a:rPr>
              <a:t>7,8</a:t>
            </a:r>
            <a:r>
              <a:rPr kumimoji="0" lang="en-US" sz="18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rPr>
              <a:t>%</a:t>
            </a:r>
            <a:r>
              <a:rPr kumimoji="0" lang="sk-SK" sz="18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kumimoji="0" lang="sk-SK" sz="1800" b="1" i="0" u="none" strike="noStrike" cap="none" spc="0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rPr>
              <a:t>p.a</a:t>
            </a:r>
            <a:r>
              <a:rPr kumimoji="0" lang="sk-SK" sz="18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</p:txBody>
      </p:sp>
      <p:sp>
        <p:nvSpPr>
          <p:cNvPr id="6" name="BlokTextu 5">
            <a:extLst>
              <a:ext uri="{FF2B5EF4-FFF2-40B4-BE49-F238E27FC236}">
                <a16:creationId xmlns:a16="http://schemas.microsoft.com/office/drawing/2014/main" id="{6DC3A58C-0654-9967-C30A-9C953B79941D}"/>
              </a:ext>
            </a:extLst>
          </p:cNvPr>
          <p:cNvSpPr txBox="1"/>
          <p:nvPr/>
        </p:nvSpPr>
        <p:spPr>
          <a:xfrm>
            <a:off x="9569584" y="6463863"/>
            <a:ext cx="2344776" cy="24622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r"/>
            <a:r>
              <a:rPr lang="sk-SK" sz="1000" dirty="0">
                <a:solidFill>
                  <a:srgbClr val="13336A"/>
                </a:solidFill>
              </a:rPr>
              <a:t>zdroj: </a:t>
            </a:r>
            <a:r>
              <a:rPr lang="sk-SK" sz="1000" dirty="0" err="1">
                <a:solidFill>
                  <a:srgbClr val="13336A"/>
                </a:solidFill>
              </a:rPr>
              <a:t>Bloomberg</a:t>
            </a:r>
            <a:endParaRPr lang="sk-SK" sz="1000" dirty="0">
              <a:solidFill>
                <a:srgbClr val="1333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841193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AD3729-6E52-9AB0-F648-A88C11F96E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Zástupný symbol textu 7">
            <a:extLst>
              <a:ext uri="{FF2B5EF4-FFF2-40B4-BE49-F238E27FC236}">
                <a16:creationId xmlns:a16="http://schemas.microsoft.com/office/drawing/2014/main" id="{BDFF6B3E-17F7-4273-33A7-6D88BC194EBC}"/>
              </a:ext>
            </a:extLst>
          </p:cNvPr>
          <p:cNvSpPr/>
          <p:nvPr/>
        </p:nvSpPr>
        <p:spPr>
          <a:xfrm>
            <a:off x="427925" y="417643"/>
            <a:ext cx="4717844" cy="4302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>
            <a:lvl1pPr defTabSz="630936">
              <a:lnSpc>
                <a:spcPct val="90000"/>
              </a:lnSpc>
              <a:spcBef>
                <a:spcPts val="600"/>
              </a:spcBef>
              <a:defRPr sz="1932">
                <a:solidFill>
                  <a:srgbClr val="13336A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lvl1pPr>
          </a:lstStyle>
          <a:p>
            <a:r>
              <a:rPr lang="en-US" sz="2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Akciov</a:t>
            </a:r>
            <a:r>
              <a:rPr lang="sk-SK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é indexy na maximách</a:t>
            </a:r>
            <a:endParaRPr sz="2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BlokTextu 1">
            <a:extLst>
              <a:ext uri="{FF2B5EF4-FFF2-40B4-BE49-F238E27FC236}">
                <a16:creationId xmlns:a16="http://schemas.microsoft.com/office/drawing/2014/main" id="{F5458B7E-25EE-B522-AD93-42F563A3ECE4}"/>
              </a:ext>
            </a:extLst>
          </p:cNvPr>
          <p:cNvSpPr txBox="1"/>
          <p:nvPr/>
        </p:nvSpPr>
        <p:spPr>
          <a:xfrm>
            <a:off x="9569584" y="6463863"/>
            <a:ext cx="2344776" cy="24622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r"/>
            <a:r>
              <a:rPr lang="sk-SK" sz="1000" dirty="0">
                <a:solidFill>
                  <a:srgbClr val="13336A"/>
                </a:solidFill>
              </a:rPr>
              <a:t>zdroj: </a:t>
            </a:r>
            <a:r>
              <a:rPr lang="sk-SK" sz="1000" dirty="0" err="1">
                <a:solidFill>
                  <a:srgbClr val="13336A"/>
                </a:solidFill>
              </a:rPr>
              <a:t>Bloomberg</a:t>
            </a:r>
            <a:endParaRPr lang="sk-SK" sz="1000" dirty="0">
              <a:solidFill>
                <a:srgbClr val="13336A"/>
              </a:solidFill>
            </a:endParaRP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FE69013E-BF91-4958-418A-82C991DD6D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5810" y="956493"/>
            <a:ext cx="7087160" cy="5274000"/>
          </a:xfrm>
          <a:prstGeom prst="rect">
            <a:avLst/>
          </a:prstGeom>
        </p:spPr>
      </p:pic>
      <p:cxnSp>
        <p:nvCxnSpPr>
          <p:cNvPr id="5" name="Rovná spojovacia šípka 4">
            <a:extLst>
              <a:ext uri="{FF2B5EF4-FFF2-40B4-BE49-F238E27FC236}">
                <a16:creationId xmlns:a16="http://schemas.microsoft.com/office/drawing/2014/main" id="{2476608F-BA1B-EDB5-A91F-4FCABB912673}"/>
              </a:ext>
            </a:extLst>
          </p:cNvPr>
          <p:cNvCxnSpPr>
            <a:cxnSpLocks/>
          </p:cNvCxnSpPr>
          <p:nvPr/>
        </p:nvCxnSpPr>
        <p:spPr>
          <a:xfrm flipV="1">
            <a:off x="2286000" y="2763338"/>
            <a:ext cx="6463862" cy="2483069"/>
          </a:xfrm>
          <a:prstGeom prst="straightConnector1">
            <a:avLst/>
          </a:prstGeom>
          <a:noFill/>
          <a:ln w="38100" cap="flat">
            <a:solidFill>
              <a:schemeClr val="accent1"/>
            </a:solidFill>
            <a:prstDash val="solid"/>
            <a:miter lim="8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" name="BlokTextu 6">
            <a:extLst>
              <a:ext uri="{FF2B5EF4-FFF2-40B4-BE49-F238E27FC236}">
                <a16:creationId xmlns:a16="http://schemas.microsoft.com/office/drawing/2014/main" id="{93D8AB9C-BF24-F911-BBFA-BA75D2A2CDDB}"/>
              </a:ext>
            </a:extLst>
          </p:cNvPr>
          <p:cNvSpPr txBox="1"/>
          <p:nvPr/>
        </p:nvSpPr>
        <p:spPr>
          <a:xfrm>
            <a:off x="4531649" y="5153601"/>
            <a:ext cx="1645494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sk-SK" sz="18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rPr>
              <a:t>+</a:t>
            </a:r>
            <a:r>
              <a:rPr kumimoji="0" lang="en-US" sz="18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rPr>
              <a:t>15,7 % p.a.</a:t>
            </a:r>
            <a:endParaRPr kumimoji="0" lang="sk-SK" sz="18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669430076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928771-4CC3-E9AE-DA51-6411C26B89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Zástupný symbol textu 7">
            <a:extLst>
              <a:ext uri="{FF2B5EF4-FFF2-40B4-BE49-F238E27FC236}">
                <a16:creationId xmlns:a16="http://schemas.microsoft.com/office/drawing/2014/main" id="{1564646B-EB05-1A24-68F7-024C9544E9B4}"/>
              </a:ext>
            </a:extLst>
          </p:cNvPr>
          <p:cNvSpPr/>
          <p:nvPr/>
        </p:nvSpPr>
        <p:spPr>
          <a:xfrm>
            <a:off x="427924" y="417643"/>
            <a:ext cx="7448749" cy="4302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Autofit/>
          </a:bodyPr>
          <a:lstStyle>
            <a:lvl1pPr defTabSz="630936">
              <a:lnSpc>
                <a:spcPct val="90000"/>
              </a:lnSpc>
              <a:spcBef>
                <a:spcPts val="600"/>
              </a:spcBef>
              <a:defRPr sz="1932">
                <a:solidFill>
                  <a:srgbClr val="13336A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lvl1pPr>
          </a:lstStyle>
          <a:p>
            <a:r>
              <a:rPr lang="en-US" sz="2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Porov</a:t>
            </a:r>
            <a:r>
              <a:rPr lang="sk-SK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</a:t>
            </a:r>
            <a:r>
              <a:rPr lang="en-US" sz="2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anie</a:t>
            </a:r>
            <a:r>
              <a:rPr lang="en-US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sk-SK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</a:t>
            </a:r>
            <a:r>
              <a:rPr lang="en-US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&amp;P500 – </a:t>
            </a:r>
            <a:r>
              <a:rPr lang="sk-SK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klasika </a:t>
            </a:r>
            <a:r>
              <a:rPr lang="sk-SK" sz="2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vs</a:t>
            </a:r>
            <a:r>
              <a:rPr lang="sk-SK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sk-SK" sz="2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equal</a:t>
            </a:r>
            <a:r>
              <a:rPr lang="sk-SK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sk-SK" sz="2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weighted</a:t>
            </a:r>
            <a:endParaRPr sz="2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3C5CBBF1-382C-F213-A26D-227263892A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923" y="992472"/>
            <a:ext cx="7344751" cy="2863221"/>
          </a:xfrm>
          <a:prstGeom prst="rect">
            <a:avLst/>
          </a:prstGeom>
        </p:spPr>
      </p:pic>
      <p:pic>
        <p:nvPicPr>
          <p:cNvPr id="4" name="Obrázok 3">
            <a:extLst>
              <a:ext uri="{FF2B5EF4-FFF2-40B4-BE49-F238E27FC236}">
                <a16:creationId xmlns:a16="http://schemas.microsoft.com/office/drawing/2014/main" id="{E95BFAC8-8D44-26D4-E5D0-96D31BEE20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923" y="4015471"/>
            <a:ext cx="7269620" cy="2667000"/>
          </a:xfrm>
          <a:prstGeom prst="rect">
            <a:avLst/>
          </a:prstGeom>
        </p:spPr>
      </p:pic>
      <p:sp>
        <p:nvSpPr>
          <p:cNvPr id="2" name="BlokTextu 1">
            <a:extLst>
              <a:ext uri="{FF2B5EF4-FFF2-40B4-BE49-F238E27FC236}">
                <a16:creationId xmlns:a16="http://schemas.microsoft.com/office/drawing/2014/main" id="{4061A31A-A4B1-15E8-0919-7344B40FD0AC}"/>
              </a:ext>
            </a:extLst>
          </p:cNvPr>
          <p:cNvSpPr txBox="1"/>
          <p:nvPr/>
        </p:nvSpPr>
        <p:spPr>
          <a:xfrm>
            <a:off x="270267" y="6559360"/>
            <a:ext cx="2165754" cy="24622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sk-SK" sz="1000" dirty="0">
                <a:solidFill>
                  <a:srgbClr val="13336A"/>
                </a:solidFill>
              </a:rPr>
              <a:t>zdroj: </a:t>
            </a:r>
            <a:r>
              <a:rPr lang="en-US" sz="1000" dirty="0">
                <a:solidFill>
                  <a:srgbClr val="13336A"/>
                </a:solidFill>
              </a:rPr>
              <a:t>S&amp;P Global</a:t>
            </a:r>
            <a:endParaRPr lang="sk-SK" sz="1000" dirty="0">
              <a:solidFill>
                <a:srgbClr val="13336A"/>
              </a:solidFill>
            </a:endParaRPr>
          </a:p>
        </p:txBody>
      </p:sp>
      <p:pic>
        <p:nvPicPr>
          <p:cNvPr id="9" name="Obrázok 8">
            <a:extLst>
              <a:ext uri="{FF2B5EF4-FFF2-40B4-BE49-F238E27FC236}">
                <a16:creationId xmlns:a16="http://schemas.microsoft.com/office/drawing/2014/main" id="{91BD3934-F3CC-5CEC-47C3-96F027561B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5635" y="3970206"/>
            <a:ext cx="3603324" cy="2643048"/>
          </a:xfrm>
          <a:prstGeom prst="rect">
            <a:avLst/>
          </a:prstGeom>
        </p:spPr>
      </p:pic>
      <p:pic>
        <p:nvPicPr>
          <p:cNvPr id="11" name="Obrázok 10">
            <a:extLst>
              <a:ext uri="{FF2B5EF4-FFF2-40B4-BE49-F238E27FC236}">
                <a16:creationId xmlns:a16="http://schemas.microsoft.com/office/drawing/2014/main" id="{9CAD45B7-C204-06D1-D913-AE3A64AB03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65635" y="992472"/>
            <a:ext cx="3603324" cy="2686050"/>
          </a:xfrm>
          <a:prstGeom prst="rect">
            <a:avLst/>
          </a:prstGeom>
        </p:spPr>
      </p:pic>
      <p:sp>
        <p:nvSpPr>
          <p:cNvPr id="12" name="BlokTextu 11">
            <a:extLst>
              <a:ext uri="{FF2B5EF4-FFF2-40B4-BE49-F238E27FC236}">
                <a16:creationId xmlns:a16="http://schemas.microsoft.com/office/drawing/2014/main" id="{FF607172-8C07-3588-8FA4-6EEFEFC9E65B}"/>
              </a:ext>
            </a:extLst>
          </p:cNvPr>
          <p:cNvSpPr txBox="1"/>
          <p:nvPr/>
        </p:nvSpPr>
        <p:spPr>
          <a:xfrm>
            <a:off x="10837330" y="1694262"/>
            <a:ext cx="1645494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rPr>
              <a:t>3,7%</a:t>
            </a:r>
            <a:endParaRPr kumimoji="0" lang="sk-SK" sz="18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" name="BlokTextu 12">
            <a:extLst>
              <a:ext uri="{FF2B5EF4-FFF2-40B4-BE49-F238E27FC236}">
                <a16:creationId xmlns:a16="http://schemas.microsoft.com/office/drawing/2014/main" id="{5EE49FFC-8D69-EFE9-9C71-E705487516F3}"/>
              </a:ext>
            </a:extLst>
          </p:cNvPr>
          <p:cNvSpPr txBox="1"/>
          <p:nvPr/>
        </p:nvSpPr>
        <p:spPr>
          <a:xfrm>
            <a:off x="10946212" y="4794408"/>
            <a:ext cx="1645494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rPr>
              <a:t>4,8%</a:t>
            </a:r>
            <a:endParaRPr kumimoji="0" lang="sk-SK" sz="18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F92BABB5-F32B-C850-4C86-13ACC4F12638}"/>
              </a:ext>
            </a:extLst>
          </p:cNvPr>
          <p:cNvSpPr txBox="1"/>
          <p:nvPr/>
        </p:nvSpPr>
        <p:spPr>
          <a:xfrm>
            <a:off x="8165635" y="632750"/>
            <a:ext cx="2462260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spc="0" normalizeH="0" baseline="0" dirty="0">
                <a:ln>
                  <a:noFill/>
                </a:ln>
                <a:solidFill>
                  <a:srgbClr val="13336A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rPr>
              <a:t>Earnings yield SPX</a:t>
            </a:r>
            <a:endParaRPr kumimoji="0" lang="sk-SK" sz="1200" b="0" i="0" u="none" strike="noStrike" cap="none" spc="0" normalizeH="0" baseline="0" dirty="0">
              <a:ln>
                <a:noFill/>
              </a:ln>
              <a:solidFill>
                <a:srgbClr val="13336A"/>
              </a:solidFill>
              <a:effectLst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" name="BlokTextu 5">
            <a:extLst>
              <a:ext uri="{FF2B5EF4-FFF2-40B4-BE49-F238E27FC236}">
                <a16:creationId xmlns:a16="http://schemas.microsoft.com/office/drawing/2014/main" id="{D8418B49-E434-D4F2-F585-06677A1C8AA3}"/>
              </a:ext>
            </a:extLst>
          </p:cNvPr>
          <p:cNvSpPr txBox="1"/>
          <p:nvPr/>
        </p:nvSpPr>
        <p:spPr>
          <a:xfrm>
            <a:off x="8165635" y="3687960"/>
            <a:ext cx="2462260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spc="0" normalizeH="0" baseline="0" dirty="0">
                <a:ln>
                  <a:noFill/>
                </a:ln>
                <a:solidFill>
                  <a:srgbClr val="13336A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rPr>
              <a:t>Earnings yield SPW</a:t>
            </a:r>
            <a:endParaRPr kumimoji="0" lang="sk-SK" sz="1200" b="0" i="0" u="none" strike="noStrike" cap="none" spc="0" normalizeH="0" baseline="0" dirty="0">
              <a:ln>
                <a:noFill/>
              </a:ln>
              <a:solidFill>
                <a:srgbClr val="13336A"/>
              </a:solidFill>
              <a:effectLst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" name="BlokTextu 2">
            <a:extLst>
              <a:ext uri="{FF2B5EF4-FFF2-40B4-BE49-F238E27FC236}">
                <a16:creationId xmlns:a16="http://schemas.microsoft.com/office/drawing/2014/main" id="{DCD147B7-F29C-B288-13D4-197A9AF79941}"/>
              </a:ext>
            </a:extLst>
          </p:cNvPr>
          <p:cNvSpPr txBox="1"/>
          <p:nvPr/>
        </p:nvSpPr>
        <p:spPr>
          <a:xfrm>
            <a:off x="9576957" y="6603739"/>
            <a:ext cx="2344776" cy="24622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r"/>
            <a:r>
              <a:rPr lang="sk-SK" sz="1000" dirty="0">
                <a:solidFill>
                  <a:srgbClr val="13336A"/>
                </a:solidFill>
              </a:rPr>
              <a:t>zdroj: </a:t>
            </a:r>
            <a:r>
              <a:rPr lang="sk-SK" sz="1000" dirty="0" err="1">
                <a:solidFill>
                  <a:srgbClr val="13336A"/>
                </a:solidFill>
              </a:rPr>
              <a:t>Bloomberg</a:t>
            </a:r>
            <a:endParaRPr lang="sk-SK" sz="1000" dirty="0">
              <a:solidFill>
                <a:srgbClr val="1333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616271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631BF5-65A2-202D-9E14-6C13637362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Zástupný symbol textu 7">
            <a:extLst>
              <a:ext uri="{FF2B5EF4-FFF2-40B4-BE49-F238E27FC236}">
                <a16:creationId xmlns:a16="http://schemas.microsoft.com/office/drawing/2014/main" id="{3E5201E6-F647-8644-030A-C32BDD36009A}"/>
              </a:ext>
            </a:extLst>
          </p:cNvPr>
          <p:cNvSpPr/>
          <p:nvPr/>
        </p:nvSpPr>
        <p:spPr>
          <a:xfrm>
            <a:off x="427924" y="417643"/>
            <a:ext cx="6300535" cy="4302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>
            <a:lvl1pPr defTabSz="630936">
              <a:lnSpc>
                <a:spcPct val="90000"/>
              </a:lnSpc>
              <a:spcBef>
                <a:spcPts val="600"/>
              </a:spcBef>
              <a:defRPr sz="1932">
                <a:solidFill>
                  <a:srgbClr val="13336A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lvl1pPr>
          </a:lstStyle>
          <a:p>
            <a:r>
              <a:rPr lang="sk-SK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Je riziková prémia na akciách zaujímavá?</a:t>
            </a:r>
            <a:endParaRPr sz="2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6" name="Obrázok 15">
            <a:extLst>
              <a:ext uri="{FF2B5EF4-FFF2-40B4-BE49-F238E27FC236}">
                <a16:creationId xmlns:a16="http://schemas.microsoft.com/office/drawing/2014/main" id="{D410DB46-7958-560C-1C17-77DA0E4401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6171" y="1893487"/>
            <a:ext cx="5481803" cy="3945839"/>
          </a:xfrm>
          <a:prstGeom prst="rect">
            <a:avLst/>
          </a:prstGeom>
        </p:spPr>
      </p:pic>
      <p:pic>
        <p:nvPicPr>
          <p:cNvPr id="3" name="Obrázok 2">
            <a:extLst>
              <a:ext uri="{FF2B5EF4-FFF2-40B4-BE49-F238E27FC236}">
                <a16:creationId xmlns:a16="http://schemas.microsoft.com/office/drawing/2014/main" id="{FCBEF3F1-E96F-6BD4-D87A-BC26572852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026" y="1893487"/>
            <a:ext cx="5553008" cy="3945839"/>
          </a:xfrm>
          <a:prstGeom prst="rect">
            <a:avLst/>
          </a:prstGeom>
        </p:spPr>
      </p:pic>
      <p:sp>
        <p:nvSpPr>
          <p:cNvPr id="4" name="BlokTextu 3">
            <a:extLst>
              <a:ext uri="{FF2B5EF4-FFF2-40B4-BE49-F238E27FC236}">
                <a16:creationId xmlns:a16="http://schemas.microsoft.com/office/drawing/2014/main" id="{CF496814-48EF-E361-1029-3AA3E9D31E24}"/>
              </a:ext>
            </a:extLst>
          </p:cNvPr>
          <p:cNvSpPr txBox="1"/>
          <p:nvPr/>
        </p:nvSpPr>
        <p:spPr>
          <a:xfrm>
            <a:off x="2143883" y="2862793"/>
            <a:ext cx="2037673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sk-SK" b="1" dirty="0">
                <a:solidFill>
                  <a:srgbClr val="FF0000"/>
                </a:solidFill>
              </a:rPr>
              <a:t>SPX 1,82</a:t>
            </a:r>
            <a:r>
              <a:rPr kumimoji="0" lang="en-US" sz="18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rPr>
              <a:t>%</a:t>
            </a:r>
            <a:endParaRPr kumimoji="0" lang="sk-SK" sz="18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F9DD6DEE-5B73-DC0B-6083-C82380C4FDA2}"/>
              </a:ext>
            </a:extLst>
          </p:cNvPr>
          <p:cNvSpPr txBox="1"/>
          <p:nvPr/>
        </p:nvSpPr>
        <p:spPr>
          <a:xfrm>
            <a:off x="8034182" y="2678128"/>
            <a:ext cx="2086125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sk-SK" b="1" dirty="0">
                <a:solidFill>
                  <a:srgbClr val="FF0000"/>
                </a:solidFill>
              </a:rPr>
              <a:t> SPW  2,85</a:t>
            </a:r>
            <a:r>
              <a:rPr kumimoji="0" lang="en-US" sz="18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rPr>
              <a:t>%</a:t>
            </a:r>
            <a:endParaRPr kumimoji="0" lang="sk-SK" sz="18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B57FF663-C853-73BE-8CBC-EFEC9F60DAB7}"/>
              </a:ext>
            </a:extLst>
          </p:cNvPr>
          <p:cNvSpPr txBox="1"/>
          <p:nvPr/>
        </p:nvSpPr>
        <p:spPr>
          <a:xfrm>
            <a:off x="314026" y="1018674"/>
            <a:ext cx="6300536" cy="3690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285750" indent="-285750" defTabSz="850391" hangingPunct="1">
              <a:lnSpc>
                <a:spcPct val="130000"/>
              </a:lnSpc>
              <a:spcBef>
                <a:spcPts val="900"/>
              </a:spcBef>
              <a:buSzPct val="100000"/>
              <a:buFont typeface="Wingdings" panose="05000000000000000000" pitchFamily="2" charset="2"/>
              <a:buChar char="§"/>
              <a:defRPr sz="1488">
                <a:latin typeface="Poppins Regular"/>
                <a:ea typeface="Poppins Regular"/>
                <a:cs typeface="Poppins Regular"/>
                <a:sym typeface="Poppins Regular"/>
              </a:defRPr>
            </a:pPr>
            <a:r>
              <a:rPr lang="sk-SK" sz="1488" dirty="0" err="1">
                <a:solidFill>
                  <a:srgbClr val="13336A"/>
                </a:solidFill>
                <a:latin typeface="Open Sans" pitchFamily="2" charset="0"/>
                <a:ea typeface="Open Sans" pitchFamily="2" charset="0"/>
                <a:cs typeface="Open Sans" pitchFamily="2" charset="0"/>
                <a:sym typeface="Poppins Regular"/>
              </a:rPr>
              <a:t>Earnings</a:t>
            </a:r>
            <a:r>
              <a:rPr lang="sk-SK" sz="1488" dirty="0">
                <a:solidFill>
                  <a:srgbClr val="13336A"/>
                </a:solidFill>
                <a:latin typeface="Open Sans" pitchFamily="2" charset="0"/>
                <a:ea typeface="Open Sans" pitchFamily="2" charset="0"/>
                <a:cs typeface="Open Sans" pitchFamily="2" charset="0"/>
                <a:sym typeface="Poppins Regular"/>
              </a:rPr>
              <a:t> </a:t>
            </a:r>
            <a:r>
              <a:rPr lang="en-US" sz="1488" dirty="0">
                <a:solidFill>
                  <a:srgbClr val="13336A"/>
                </a:solidFill>
                <a:latin typeface="Open Sans" pitchFamily="2" charset="0"/>
                <a:ea typeface="Open Sans" pitchFamily="2" charset="0"/>
                <a:cs typeface="Open Sans" pitchFamily="2" charset="0"/>
                <a:sym typeface="Poppins Regular"/>
              </a:rPr>
              <a:t>yield m</a:t>
            </a:r>
            <a:r>
              <a:rPr lang="sk-SK" sz="1488" dirty="0" err="1">
                <a:solidFill>
                  <a:srgbClr val="13336A"/>
                </a:solidFill>
                <a:latin typeface="Open Sans" pitchFamily="2" charset="0"/>
                <a:ea typeface="Open Sans" pitchFamily="2" charset="0"/>
                <a:cs typeface="Open Sans" pitchFamily="2" charset="0"/>
                <a:sym typeface="Poppins Regular"/>
              </a:rPr>
              <a:t>ínus</a:t>
            </a:r>
            <a:r>
              <a:rPr lang="sk-SK" sz="1488" dirty="0">
                <a:solidFill>
                  <a:srgbClr val="13336A"/>
                </a:solidFill>
                <a:latin typeface="Open Sans" pitchFamily="2" charset="0"/>
                <a:ea typeface="Open Sans" pitchFamily="2" charset="0"/>
                <a:cs typeface="Open Sans" pitchFamily="2" charset="0"/>
                <a:sym typeface="Poppins Regular"/>
              </a:rPr>
              <a:t> </a:t>
            </a:r>
            <a:r>
              <a:rPr lang="en-US" sz="1488" dirty="0">
                <a:solidFill>
                  <a:srgbClr val="13336A"/>
                </a:solidFill>
                <a:latin typeface="Open Sans" pitchFamily="2" charset="0"/>
                <a:ea typeface="Open Sans" pitchFamily="2" charset="0"/>
                <a:cs typeface="Open Sans" pitchFamily="2" charset="0"/>
                <a:sym typeface="Poppins Regular"/>
              </a:rPr>
              <a:t>v</a:t>
            </a:r>
            <a:r>
              <a:rPr lang="sk-SK" sz="1488" dirty="0" err="1">
                <a:solidFill>
                  <a:srgbClr val="13336A"/>
                </a:solidFill>
                <a:latin typeface="Open Sans" pitchFamily="2" charset="0"/>
                <a:ea typeface="Open Sans" pitchFamily="2" charset="0"/>
                <a:cs typeface="Open Sans" pitchFamily="2" charset="0"/>
                <a:sym typeface="Poppins Regular"/>
              </a:rPr>
              <a:t>ýnos</a:t>
            </a:r>
            <a:r>
              <a:rPr lang="sk-SK" sz="1488" dirty="0">
                <a:solidFill>
                  <a:srgbClr val="13336A"/>
                </a:solidFill>
                <a:latin typeface="Open Sans" pitchFamily="2" charset="0"/>
                <a:ea typeface="Open Sans" pitchFamily="2" charset="0"/>
                <a:cs typeface="Open Sans" pitchFamily="2" charset="0"/>
                <a:sym typeface="Poppins Regular"/>
              </a:rPr>
              <a:t> na 10-ročných TIPS</a:t>
            </a:r>
          </a:p>
        </p:txBody>
      </p:sp>
      <p:sp>
        <p:nvSpPr>
          <p:cNvPr id="6" name="BlokTextu 5">
            <a:extLst>
              <a:ext uri="{FF2B5EF4-FFF2-40B4-BE49-F238E27FC236}">
                <a16:creationId xmlns:a16="http://schemas.microsoft.com/office/drawing/2014/main" id="{3FC76C44-B78A-23BD-91AC-191E5C2B5BE5}"/>
              </a:ext>
            </a:extLst>
          </p:cNvPr>
          <p:cNvSpPr txBox="1"/>
          <p:nvPr/>
        </p:nvSpPr>
        <p:spPr>
          <a:xfrm>
            <a:off x="9569584" y="6463863"/>
            <a:ext cx="2344776" cy="24622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r"/>
            <a:r>
              <a:rPr lang="sk-SK" sz="1000" dirty="0">
                <a:solidFill>
                  <a:srgbClr val="13336A"/>
                </a:solidFill>
              </a:rPr>
              <a:t>zdroj: </a:t>
            </a:r>
            <a:r>
              <a:rPr lang="sk-SK" sz="1000" dirty="0" err="1">
                <a:solidFill>
                  <a:srgbClr val="13336A"/>
                </a:solidFill>
              </a:rPr>
              <a:t>Bloomberg</a:t>
            </a:r>
            <a:endParaRPr lang="sk-SK" sz="1000" dirty="0">
              <a:solidFill>
                <a:srgbClr val="1333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065581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DC14A9-88CE-BFA7-6C2C-4E795A086E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Zástupný symbol textu 3">
            <a:extLst>
              <a:ext uri="{FF2B5EF4-FFF2-40B4-BE49-F238E27FC236}">
                <a16:creationId xmlns:a16="http://schemas.microsoft.com/office/drawing/2014/main" id="{35D7D164-C674-51BB-4A1D-93D63A01F999}"/>
              </a:ext>
            </a:extLst>
          </p:cNvPr>
          <p:cNvSpPr>
            <a:spLocks noGrp="1"/>
          </p:cNvSpPr>
          <p:nvPr>
            <p:ph type="body" idx="22"/>
          </p:nvPr>
        </p:nvSpPr>
        <p:spPr>
          <a:xfrm>
            <a:off x="610712" y="1503626"/>
            <a:ext cx="8806003" cy="354720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>
            <a:normAutofit/>
          </a:bodyPr>
          <a:lstStyle/>
          <a:p>
            <a:pPr algn="ctr" defTabSz="850391">
              <a:spcBef>
                <a:spcPts val="900"/>
              </a:spcBef>
              <a:buSzTx/>
              <a:buFont typeface="Wingdings" panose="05000000000000000000" pitchFamily="2" charset="2"/>
              <a:buChar char="§"/>
              <a:defRPr sz="2604" b="1">
                <a:latin typeface="Poppins SemiBold"/>
                <a:ea typeface="Poppins SemiBold"/>
                <a:cs typeface="Poppins SemiBold"/>
                <a:sym typeface="Poppins SemiBold"/>
              </a:defRPr>
            </a:pPr>
            <a:endParaRPr lang="sk-SK" sz="15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 defTabSz="850391">
              <a:spcBef>
                <a:spcPts val="900"/>
              </a:spcBef>
              <a:buSzTx/>
              <a:buFont typeface="Wingdings" panose="05000000000000000000" pitchFamily="2" charset="2"/>
              <a:buChar char="§"/>
              <a:defRPr sz="2604" b="1">
                <a:latin typeface="Poppins SemiBold"/>
                <a:ea typeface="Poppins SemiBold"/>
                <a:cs typeface="Poppins SemiBold"/>
                <a:sym typeface="Poppins SemiBold"/>
              </a:defRPr>
            </a:pPr>
            <a:endParaRPr sz="15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defTabSz="850391">
              <a:lnSpc>
                <a:spcPct val="130000"/>
              </a:lnSpc>
              <a:spcBef>
                <a:spcPts val="900"/>
              </a:spcBef>
              <a:buFont typeface="Wingdings" panose="05000000000000000000" pitchFamily="2" charset="2"/>
              <a:buChar char="§"/>
              <a:defRPr sz="1488">
                <a:latin typeface="Poppins Regular"/>
                <a:ea typeface="Poppins Regular"/>
                <a:cs typeface="Poppins Regular"/>
                <a:sym typeface="Poppins Regular"/>
              </a:defRPr>
            </a:pPr>
            <a:r>
              <a:rPr lang="sk-SK" sz="1500" dirty="0">
                <a:latin typeface="Open Sans" pitchFamily="2" charset="0"/>
                <a:ea typeface="Open Sans" pitchFamily="2" charset="0"/>
                <a:cs typeface="Open Sans" pitchFamily="2" charset="0"/>
              </a:rPr>
              <a:t>S</a:t>
            </a:r>
            <a:r>
              <a:rPr lang="en-US" sz="1500" dirty="0">
                <a:latin typeface="Open Sans" pitchFamily="2" charset="0"/>
                <a:ea typeface="Open Sans" pitchFamily="2" charset="0"/>
                <a:cs typeface="Open Sans" pitchFamily="2" charset="0"/>
              </a:rPr>
              <a:t>&amp;P 500 cap-weighted index m</a:t>
            </a:r>
            <a:r>
              <a:rPr lang="sk-SK" sz="1500" dirty="0">
                <a:latin typeface="Open Sans" pitchFamily="2" charset="0"/>
                <a:ea typeface="Open Sans" pitchFamily="2" charset="0"/>
                <a:cs typeface="Open Sans" pitchFamily="2" charset="0"/>
              </a:rPr>
              <a:t>á príliš vysokú koncentráciu v top 10 pozíciách </a:t>
            </a:r>
          </a:p>
          <a:p>
            <a:pPr defTabSz="850391">
              <a:lnSpc>
                <a:spcPct val="130000"/>
              </a:lnSpc>
              <a:spcBef>
                <a:spcPts val="900"/>
              </a:spcBef>
              <a:buFont typeface="Wingdings" panose="05000000000000000000" pitchFamily="2" charset="2"/>
              <a:buChar char="§"/>
              <a:defRPr sz="1488">
                <a:latin typeface="Poppins Regular"/>
                <a:ea typeface="Poppins Regular"/>
                <a:cs typeface="Poppins Regular"/>
                <a:sym typeface="Poppins Regular"/>
              </a:defRPr>
            </a:pPr>
            <a:r>
              <a:rPr lang="sk-SK" sz="1500" dirty="0">
                <a:latin typeface="Open Sans" pitchFamily="2" charset="0"/>
                <a:ea typeface="Open Sans" pitchFamily="2" charset="0"/>
                <a:cs typeface="Open Sans" pitchFamily="2" charset="0"/>
              </a:rPr>
              <a:t>Zníženie váhy indexu S</a:t>
            </a:r>
            <a:r>
              <a:rPr lang="en-US" sz="1500" dirty="0">
                <a:latin typeface="Open Sans" pitchFamily="2" charset="0"/>
                <a:ea typeface="Open Sans" pitchFamily="2" charset="0"/>
                <a:cs typeface="Open Sans" pitchFamily="2" charset="0"/>
              </a:rPr>
              <a:t>&amp;P500</a:t>
            </a:r>
            <a:r>
              <a:rPr lang="sk-SK" sz="15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a </a:t>
            </a:r>
            <a:r>
              <a:rPr lang="en-US" sz="1500" dirty="0">
                <a:latin typeface="Open Sans" pitchFamily="2" charset="0"/>
                <a:ea typeface="Open Sans" pitchFamily="2" charset="0"/>
                <a:cs typeface="Open Sans" pitchFamily="2" charset="0"/>
              </a:rPr>
              <a:t>re</a:t>
            </a:r>
            <a:r>
              <a:rPr lang="sk-SK" sz="15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inv</a:t>
            </a:r>
            <a:r>
              <a:rPr lang="en-US" sz="1500" dirty="0">
                <a:latin typeface="Open Sans" pitchFamily="2" charset="0"/>
                <a:ea typeface="Open Sans" pitchFamily="2" charset="0"/>
                <a:cs typeface="Open Sans" pitchFamily="2" charset="0"/>
              </a:rPr>
              <a:t>e</a:t>
            </a:r>
            <a:r>
              <a:rPr lang="sk-SK" sz="15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stícia</a:t>
            </a:r>
            <a:r>
              <a:rPr lang="sk-SK" sz="15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do </a:t>
            </a:r>
            <a:r>
              <a:rPr lang="sk-SK" sz="15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equal</a:t>
            </a:r>
            <a:r>
              <a:rPr lang="sk-SK" sz="15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sk-SK" sz="15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weighted</a:t>
            </a:r>
            <a:r>
              <a:rPr lang="sk-SK" sz="15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indexu (SPW) môže priniesť portfóliu ochranu pred vyššou volatilitou</a:t>
            </a:r>
            <a:r>
              <a:rPr lang="en-US" sz="15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US" sz="15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pri</a:t>
            </a:r>
            <a:r>
              <a:rPr lang="en-US" sz="15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sk-SK" sz="1500" dirty="0">
                <a:latin typeface="Open Sans" pitchFamily="2" charset="0"/>
                <a:ea typeface="Open Sans" pitchFamily="2" charset="0"/>
                <a:cs typeface="Open Sans" pitchFamily="2" charset="0"/>
              </a:rPr>
              <a:t>nezmenenej veľkosti akciovej expozície</a:t>
            </a:r>
          </a:p>
          <a:p>
            <a:pPr defTabSz="850391">
              <a:lnSpc>
                <a:spcPct val="130000"/>
              </a:lnSpc>
              <a:spcBef>
                <a:spcPts val="900"/>
              </a:spcBef>
              <a:buFont typeface="Wingdings" panose="05000000000000000000" pitchFamily="2" charset="2"/>
              <a:buChar char="§"/>
              <a:defRPr sz="1488">
                <a:latin typeface="Poppins Regular"/>
                <a:ea typeface="Poppins Regular"/>
                <a:cs typeface="Poppins Regular"/>
                <a:sym typeface="Poppins Regular"/>
              </a:defRPr>
            </a:pPr>
            <a:r>
              <a:rPr lang="sk-SK" sz="1500" dirty="0">
                <a:latin typeface="Open Sans" pitchFamily="2" charset="0"/>
                <a:ea typeface="Open Sans" pitchFamily="2" charset="0"/>
                <a:cs typeface="Open Sans" pitchFamily="2" charset="0"/>
              </a:rPr>
              <a:t>Lepšia diverzifikácia portfólia</a:t>
            </a:r>
          </a:p>
          <a:p>
            <a:pPr defTabSz="850391">
              <a:lnSpc>
                <a:spcPct val="130000"/>
              </a:lnSpc>
              <a:spcBef>
                <a:spcPts val="900"/>
              </a:spcBef>
              <a:buFont typeface="Wingdings" panose="05000000000000000000" pitchFamily="2" charset="2"/>
              <a:buChar char="§"/>
              <a:defRPr sz="1488">
                <a:latin typeface="Poppins Regular"/>
                <a:ea typeface="Poppins Regular"/>
                <a:cs typeface="Poppins Regular"/>
                <a:sym typeface="Poppins Regular"/>
              </a:defRPr>
            </a:pPr>
            <a:r>
              <a:rPr lang="sk-SK" sz="1500" dirty="0">
                <a:latin typeface="Open Sans" pitchFamily="2" charset="0"/>
                <a:ea typeface="Open Sans" pitchFamily="2" charset="0"/>
                <a:cs typeface="Open Sans" pitchFamily="2" charset="0"/>
              </a:rPr>
              <a:t>Vyššie potenciálne výnosy </a:t>
            </a:r>
          </a:p>
        </p:txBody>
      </p:sp>
      <p:sp>
        <p:nvSpPr>
          <p:cNvPr id="530" name="Zástupný symbol textu 7">
            <a:extLst>
              <a:ext uri="{FF2B5EF4-FFF2-40B4-BE49-F238E27FC236}">
                <a16:creationId xmlns:a16="http://schemas.microsoft.com/office/drawing/2014/main" id="{641A1044-FD83-7018-B380-01D276F47417}"/>
              </a:ext>
            </a:extLst>
          </p:cNvPr>
          <p:cNvSpPr/>
          <p:nvPr/>
        </p:nvSpPr>
        <p:spPr>
          <a:xfrm>
            <a:off x="490984" y="441563"/>
            <a:ext cx="4717844" cy="4302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>
            <a:lvl1pPr defTabSz="630936">
              <a:lnSpc>
                <a:spcPct val="90000"/>
              </a:lnSpc>
              <a:spcBef>
                <a:spcPts val="600"/>
              </a:spcBef>
              <a:defRPr sz="1932">
                <a:solidFill>
                  <a:srgbClr val="13336A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lvl1pPr>
          </a:lstStyle>
          <a:p>
            <a:r>
              <a:rPr lang="sk-SK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Zmena v alokácii portfólií</a:t>
            </a:r>
            <a:endParaRPr sz="2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9335800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1C04D9-E6A4-EA30-E069-23BAFEC428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Zástupný symbol textu 3">
            <a:extLst>
              <a:ext uri="{FF2B5EF4-FFF2-40B4-BE49-F238E27FC236}">
                <a16:creationId xmlns:a16="http://schemas.microsoft.com/office/drawing/2014/main" id="{81A8533A-95BD-E0D7-DC80-001538611DBD}"/>
              </a:ext>
            </a:extLst>
          </p:cNvPr>
          <p:cNvSpPr>
            <a:spLocks noGrp="1"/>
          </p:cNvSpPr>
          <p:nvPr>
            <p:ph type="body" idx="22"/>
          </p:nvPr>
        </p:nvSpPr>
        <p:spPr>
          <a:xfrm>
            <a:off x="610713" y="1696131"/>
            <a:ext cx="3843592" cy="354720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>
            <a:normAutofit fontScale="92500" lnSpcReduction="10000"/>
          </a:bodyPr>
          <a:lstStyle/>
          <a:p>
            <a:pPr marL="0" indent="0" algn="ctr" defTabSz="850391">
              <a:spcBef>
                <a:spcPts val="900"/>
              </a:spcBef>
              <a:buSzTx/>
              <a:buFontTx/>
              <a:buNone/>
              <a:defRPr sz="2604" b="1">
                <a:latin typeface="Poppins SemiBold"/>
                <a:ea typeface="Poppins SemiBold"/>
                <a:cs typeface="Poppins SemiBold"/>
                <a:sym typeface="Poppins SemiBold"/>
              </a:defRPr>
            </a:pPr>
            <a:r>
              <a:rPr lang="sk-SK" dirty="0">
                <a:latin typeface="Open Sans" pitchFamily="2" charset="0"/>
                <a:ea typeface="Open Sans" pitchFamily="2" charset="0"/>
                <a:cs typeface="Open Sans" pitchFamily="2" charset="0"/>
              </a:rPr>
              <a:t>Rast produktivity práce</a:t>
            </a:r>
          </a:p>
          <a:p>
            <a:pPr marL="0" indent="0" algn="ctr" defTabSz="850391">
              <a:spcBef>
                <a:spcPts val="900"/>
              </a:spcBef>
              <a:buSzTx/>
              <a:buFontTx/>
              <a:buNone/>
              <a:defRPr sz="2604" b="1">
                <a:latin typeface="Poppins SemiBold"/>
                <a:ea typeface="Poppins SemiBold"/>
                <a:cs typeface="Poppins SemiBold"/>
                <a:sym typeface="Poppins SemiBold"/>
              </a:defRPr>
            </a:pPr>
            <a:endParaRPr sz="16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defTabSz="850391">
              <a:lnSpc>
                <a:spcPct val="130000"/>
              </a:lnSpc>
              <a:spcBef>
                <a:spcPts val="900"/>
              </a:spcBef>
              <a:buFont typeface="Wingdings" panose="05000000000000000000" pitchFamily="2" charset="2"/>
              <a:buChar char="§"/>
              <a:defRPr sz="1488">
                <a:latin typeface="Poppins Regular"/>
                <a:ea typeface="Poppins Regular"/>
                <a:cs typeface="Poppins Regular"/>
                <a:sym typeface="Poppins Regular"/>
              </a:defRPr>
            </a:pPr>
            <a:r>
              <a:rPr lang="sk-SK" sz="1600" b="1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McKinsey</a:t>
            </a:r>
            <a:r>
              <a:rPr lang="sk-SK" sz="16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odhaduje dodatočný </a:t>
            </a:r>
            <a:r>
              <a:rPr lang="sk-SK" sz="16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boost</a:t>
            </a:r>
            <a:r>
              <a:rPr lang="sk-SK" sz="16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v </a:t>
            </a:r>
            <a:r>
              <a:rPr lang="en-US" sz="16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raste</a:t>
            </a:r>
            <a:r>
              <a:rPr lang="en-US" sz="16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US" sz="16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produ</a:t>
            </a:r>
            <a:r>
              <a:rPr lang="sk-SK" sz="1600" dirty="0">
                <a:latin typeface="Open Sans" pitchFamily="2" charset="0"/>
                <a:ea typeface="Open Sans" pitchFamily="2" charset="0"/>
                <a:cs typeface="Open Sans" pitchFamily="2" charset="0"/>
              </a:rPr>
              <a:t>k</a:t>
            </a:r>
            <a:r>
              <a:rPr lang="en-US" sz="16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tivity</a:t>
            </a:r>
            <a:r>
              <a:rPr lang="en-US" sz="16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o</a:t>
            </a:r>
            <a:r>
              <a:rPr lang="sk-SK" sz="16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0,5 </a:t>
            </a:r>
            <a:r>
              <a:rPr lang="en-US" sz="1600" dirty="0">
                <a:latin typeface="Open Sans" pitchFamily="2" charset="0"/>
                <a:ea typeface="Open Sans" pitchFamily="2" charset="0"/>
                <a:cs typeface="Open Sans" pitchFamily="2" charset="0"/>
              </a:rPr>
              <a:t>a</a:t>
            </a:r>
            <a:r>
              <a:rPr lang="sk-SK" sz="1600" dirty="0">
                <a:latin typeface="Open Sans" pitchFamily="2" charset="0"/>
                <a:ea typeface="Open Sans" pitchFamily="2" charset="0"/>
                <a:cs typeface="Open Sans" pitchFamily="2" charset="0"/>
              </a:rPr>
              <a:t>ž 1,5</a:t>
            </a:r>
            <a:r>
              <a:rPr lang="en-US" sz="1600" dirty="0">
                <a:latin typeface="Open Sans" pitchFamily="2" charset="0"/>
                <a:ea typeface="Open Sans" pitchFamily="2" charset="0"/>
                <a:cs typeface="Open Sans" pitchFamily="2" charset="0"/>
              </a:rPr>
              <a:t>% r</a:t>
            </a:r>
            <a:r>
              <a:rPr lang="sk-SK" sz="1600" dirty="0">
                <a:latin typeface="Open Sans" pitchFamily="2" charset="0"/>
                <a:ea typeface="Open Sans" pitchFamily="2" charset="0"/>
                <a:cs typeface="Open Sans" pitchFamily="2" charset="0"/>
              </a:rPr>
              <a:t>očne</a:t>
            </a:r>
          </a:p>
          <a:p>
            <a:pPr defTabSz="850391">
              <a:lnSpc>
                <a:spcPct val="130000"/>
              </a:lnSpc>
              <a:spcBef>
                <a:spcPts val="900"/>
              </a:spcBef>
              <a:buFont typeface="Wingdings" panose="05000000000000000000" pitchFamily="2" charset="2"/>
              <a:buChar char="§"/>
              <a:defRPr sz="1488">
                <a:latin typeface="Poppins Regular"/>
                <a:ea typeface="Poppins Regular"/>
                <a:cs typeface="Poppins Regular"/>
                <a:sym typeface="Poppins Regular"/>
              </a:defRPr>
            </a:pPr>
            <a:r>
              <a:rPr lang="sk-SK" sz="16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genAI</a:t>
            </a:r>
            <a:r>
              <a:rPr lang="sk-SK" sz="16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+ automatizácia v sektoroch ako priemysel, financie a zdravotníctvo</a:t>
            </a:r>
            <a:endParaRPr lang="en-US" sz="16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defTabSz="850391">
              <a:lnSpc>
                <a:spcPct val="130000"/>
              </a:lnSpc>
              <a:spcBef>
                <a:spcPts val="900"/>
              </a:spcBef>
              <a:buFont typeface="Wingdings" panose="05000000000000000000" pitchFamily="2" charset="2"/>
              <a:buChar char="§"/>
              <a:defRPr sz="1488">
                <a:latin typeface="Poppins Regular"/>
                <a:ea typeface="Poppins Regular"/>
                <a:cs typeface="Poppins Regular"/>
                <a:sym typeface="Poppins Regular"/>
              </a:defRPr>
            </a:pPr>
            <a:r>
              <a:rPr lang="sk-SK" sz="1600" dirty="0">
                <a:latin typeface="Open Sans" pitchFamily="2" charset="0"/>
                <a:ea typeface="Open Sans" pitchFamily="2" charset="0"/>
                <a:cs typeface="Open Sans" pitchFamily="2" charset="0"/>
              </a:rPr>
              <a:t>Zjednodušenie procesov, zlepšenie rozhodovania, lepšie využitie existujúcich dát</a:t>
            </a:r>
          </a:p>
          <a:p>
            <a:pPr defTabSz="850391">
              <a:lnSpc>
                <a:spcPct val="130000"/>
              </a:lnSpc>
              <a:spcBef>
                <a:spcPts val="900"/>
              </a:spcBef>
              <a:buFont typeface="Wingdings" panose="05000000000000000000" pitchFamily="2" charset="2"/>
              <a:buChar char="§"/>
              <a:defRPr sz="1488">
                <a:latin typeface="Poppins Regular"/>
                <a:ea typeface="Poppins Regular"/>
                <a:cs typeface="Poppins Regular"/>
                <a:sym typeface="Poppins Regular"/>
              </a:defRPr>
            </a:pPr>
            <a:r>
              <a:rPr lang="sk-SK" sz="1600" dirty="0">
                <a:latin typeface="Open Sans" pitchFamily="2" charset="0"/>
                <a:ea typeface="Open Sans" pitchFamily="2" charset="0"/>
                <a:cs typeface="Open Sans" pitchFamily="2" charset="0"/>
              </a:rPr>
              <a:t>Vývoj nových liekov a technológií</a:t>
            </a:r>
            <a:endParaRPr sz="16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id="{6221A2A7-EBBF-F67B-D401-257B0CD48D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4466" y="1436000"/>
            <a:ext cx="6506821" cy="4296036"/>
          </a:xfrm>
          <a:prstGeom prst="rect">
            <a:avLst/>
          </a:prstGeom>
        </p:spPr>
      </p:pic>
      <p:sp>
        <p:nvSpPr>
          <p:cNvPr id="2" name="BlokTextu 1">
            <a:extLst>
              <a:ext uri="{FF2B5EF4-FFF2-40B4-BE49-F238E27FC236}">
                <a16:creationId xmlns:a16="http://schemas.microsoft.com/office/drawing/2014/main" id="{BC944305-8AA0-7E7C-5FA5-F9F2DCD986BB}"/>
              </a:ext>
            </a:extLst>
          </p:cNvPr>
          <p:cNvSpPr txBox="1"/>
          <p:nvPr/>
        </p:nvSpPr>
        <p:spPr>
          <a:xfrm>
            <a:off x="10358172" y="6471744"/>
            <a:ext cx="2348834" cy="24622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sk-SK" sz="1000" dirty="0">
                <a:solidFill>
                  <a:srgbClr val="13336A"/>
                </a:solidFill>
              </a:rPr>
              <a:t>zdroj:</a:t>
            </a:r>
            <a:r>
              <a:rPr lang="en-US" sz="1000" dirty="0" err="1">
                <a:solidFill>
                  <a:srgbClr val="13336A"/>
                </a:solidFill>
              </a:rPr>
              <a:t>Mckinsey</a:t>
            </a:r>
            <a:endParaRPr lang="sk-SK" sz="1000" dirty="0">
              <a:solidFill>
                <a:srgbClr val="13336A"/>
              </a:solidFill>
            </a:endParaRPr>
          </a:p>
        </p:txBody>
      </p:sp>
      <p:sp>
        <p:nvSpPr>
          <p:cNvPr id="4" name="Zástupný symbol textu 7">
            <a:extLst>
              <a:ext uri="{FF2B5EF4-FFF2-40B4-BE49-F238E27FC236}">
                <a16:creationId xmlns:a16="http://schemas.microsoft.com/office/drawing/2014/main" id="{B86A9A21-E270-BA4C-C555-96614B27661A}"/>
              </a:ext>
            </a:extLst>
          </p:cNvPr>
          <p:cNvSpPr/>
          <p:nvPr/>
        </p:nvSpPr>
        <p:spPr>
          <a:xfrm>
            <a:off x="490984" y="441563"/>
            <a:ext cx="8131648" cy="4302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>
            <a:lvl1pPr defTabSz="630936">
              <a:lnSpc>
                <a:spcPct val="90000"/>
              </a:lnSpc>
              <a:spcBef>
                <a:spcPts val="600"/>
              </a:spcBef>
              <a:defRPr sz="1932">
                <a:solidFill>
                  <a:srgbClr val="13336A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lvl1pPr>
          </a:lstStyle>
          <a:p>
            <a:r>
              <a:rPr lang="sk-SK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Pozitívne prekvapenie v nasledujúcich rokoch?</a:t>
            </a:r>
            <a:endParaRPr sz="2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945125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6E02BC-5E73-D576-EF6C-3B3F71FDF7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>
            <a:extLst>
              <a:ext uri="{FF2B5EF4-FFF2-40B4-BE49-F238E27FC236}">
                <a16:creationId xmlns:a16="http://schemas.microsoft.com/office/drawing/2014/main" id="{17589534-3B9E-0A47-2154-D1DC99F6A099}"/>
              </a:ext>
            </a:extLst>
          </p:cNvPr>
          <p:cNvSpPr txBox="1"/>
          <p:nvPr/>
        </p:nvSpPr>
        <p:spPr>
          <a:xfrm>
            <a:off x="9569584" y="6463863"/>
            <a:ext cx="2344776" cy="24622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r"/>
            <a:r>
              <a:rPr lang="sk-SK" sz="1000" dirty="0">
                <a:solidFill>
                  <a:srgbClr val="13336A"/>
                </a:solidFill>
              </a:rPr>
              <a:t>zdroj: JP </a:t>
            </a:r>
            <a:r>
              <a:rPr lang="sk-SK" sz="1000" dirty="0" err="1">
                <a:solidFill>
                  <a:srgbClr val="13336A"/>
                </a:solidFill>
              </a:rPr>
              <a:t>Morgan</a:t>
            </a:r>
            <a:endParaRPr lang="sk-SK" sz="1000" dirty="0">
              <a:solidFill>
                <a:srgbClr val="13336A"/>
              </a:solidFill>
            </a:endParaRPr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id="{4DAA7A75-FBDA-09A0-74D9-3ED2EB885F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8868" y="1113267"/>
            <a:ext cx="8773692" cy="5303170"/>
          </a:xfrm>
          <a:prstGeom prst="rect">
            <a:avLst/>
          </a:prstGeom>
        </p:spPr>
      </p:pic>
      <p:sp>
        <p:nvSpPr>
          <p:cNvPr id="4" name="Zástupný symbol textu 7">
            <a:extLst>
              <a:ext uri="{FF2B5EF4-FFF2-40B4-BE49-F238E27FC236}">
                <a16:creationId xmlns:a16="http://schemas.microsoft.com/office/drawing/2014/main" id="{A56FDBD1-480D-4776-9148-C73ACE6E1DEA}"/>
              </a:ext>
            </a:extLst>
          </p:cNvPr>
          <p:cNvSpPr/>
          <p:nvPr/>
        </p:nvSpPr>
        <p:spPr>
          <a:xfrm>
            <a:off x="490984" y="441563"/>
            <a:ext cx="4717844" cy="4302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>
            <a:lvl1pPr defTabSz="630936">
              <a:lnSpc>
                <a:spcPct val="90000"/>
              </a:lnSpc>
              <a:spcBef>
                <a:spcPts val="600"/>
              </a:spcBef>
              <a:defRPr sz="1932">
                <a:solidFill>
                  <a:srgbClr val="13336A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lvl1pPr>
          </a:lstStyle>
          <a:p>
            <a:r>
              <a:rPr lang="sk-SK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Kroky </a:t>
            </a:r>
            <a:r>
              <a:rPr lang="sk-SK" sz="2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FEDu</a:t>
            </a:r>
            <a:r>
              <a:rPr lang="sk-SK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prajú akciám</a:t>
            </a:r>
            <a:endParaRPr sz="2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3638889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233D52-4029-A6FE-66AF-C77D3D0A69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Zástupný symbol textu 7">
            <a:extLst>
              <a:ext uri="{FF2B5EF4-FFF2-40B4-BE49-F238E27FC236}">
                <a16:creationId xmlns:a16="http://schemas.microsoft.com/office/drawing/2014/main" id="{E485FC0D-4CFA-0B5C-4907-28BF23B4738F}"/>
              </a:ext>
            </a:extLst>
          </p:cNvPr>
          <p:cNvSpPr/>
          <p:nvPr/>
        </p:nvSpPr>
        <p:spPr>
          <a:xfrm>
            <a:off x="490984" y="441563"/>
            <a:ext cx="4717844" cy="4302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>
            <a:lvl1pPr defTabSz="630936">
              <a:lnSpc>
                <a:spcPct val="90000"/>
              </a:lnSpc>
              <a:spcBef>
                <a:spcPts val="600"/>
              </a:spcBef>
              <a:defRPr sz="1932">
                <a:solidFill>
                  <a:srgbClr val="13336A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lvl1pPr>
          </a:lstStyle>
          <a:p>
            <a:r>
              <a:rPr lang="sk-SK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Záver</a:t>
            </a:r>
            <a:endParaRPr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Zástupný symbol textu 3">
            <a:extLst>
              <a:ext uri="{FF2B5EF4-FFF2-40B4-BE49-F238E27FC236}">
                <a16:creationId xmlns:a16="http://schemas.microsoft.com/office/drawing/2014/main" id="{22D099A1-9C2D-5BB5-EDDA-D08B00C0CB98}"/>
              </a:ext>
            </a:extLst>
          </p:cNvPr>
          <p:cNvSpPr txBox="1">
            <a:spLocks/>
          </p:cNvSpPr>
          <p:nvPr/>
        </p:nvSpPr>
        <p:spPr>
          <a:xfrm>
            <a:off x="610712" y="1291388"/>
            <a:ext cx="6806964" cy="50098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>
            <a:lvl1pPr marL="228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13336A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1pPr>
            <a:lvl2pPr marL="0" marR="0" indent="4572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800" b="0" i="0" u="none" strike="noStrike" cap="none" spc="0" baseline="0">
                <a:solidFill>
                  <a:srgbClr val="13336A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2pPr>
            <a:lvl3pPr marL="1234439" marR="0" indent="-320039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13336A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3pPr>
            <a:lvl4pPr marL="1798320" marR="0" indent="-42672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13336A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4pPr>
            <a:lvl5pPr marL="2255520" marR="0" indent="-42672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13336A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5pPr>
            <a:lvl6pPr marL="26416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13336A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6pPr>
            <a:lvl7pPr marL="30988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13336A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7pPr>
            <a:lvl8pPr marL="35560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13336A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8pPr>
            <a:lvl9pPr marL="4013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13336A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defTabSz="850391" hangingPunct="1">
              <a:lnSpc>
                <a:spcPct val="130000"/>
              </a:lnSpc>
              <a:spcBef>
                <a:spcPts val="900"/>
              </a:spcBef>
              <a:buFont typeface="Wingdings" panose="05000000000000000000" pitchFamily="2" charset="2"/>
              <a:buChar char="§"/>
              <a:defRPr sz="1488">
                <a:latin typeface="Poppins Regular"/>
                <a:ea typeface="Poppins Regular"/>
                <a:cs typeface="Poppins Regular"/>
                <a:sym typeface="Poppins Regular"/>
              </a:defRPr>
            </a:pPr>
            <a:r>
              <a:rPr lang="en-US" sz="1500" dirty="0" err="1">
                <a:latin typeface="Open Sans" pitchFamily="2" charset="0"/>
                <a:ea typeface="Open Sans" pitchFamily="2" charset="0"/>
                <a:cs typeface="Open Sans" pitchFamily="2" charset="0"/>
                <a:sym typeface="Poppins Regular"/>
              </a:rPr>
              <a:t>Akcie</a:t>
            </a:r>
            <a:r>
              <a:rPr lang="en-US" sz="1500" dirty="0">
                <a:latin typeface="Open Sans" pitchFamily="2" charset="0"/>
                <a:ea typeface="Open Sans" pitchFamily="2" charset="0"/>
                <a:cs typeface="Open Sans" pitchFamily="2" charset="0"/>
                <a:sym typeface="Poppins Regular"/>
              </a:rPr>
              <a:t> s</a:t>
            </a:r>
            <a:r>
              <a:rPr lang="sk-SK" sz="1500" dirty="0">
                <a:latin typeface="Open Sans" pitchFamily="2" charset="0"/>
                <a:ea typeface="Open Sans" pitchFamily="2" charset="0"/>
                <a:cs typeface="Open Sans" pitchFamily="2" charset="0"/>
                <a:sym typeface="Poppins Regular"/>
              </a:rPr>
              <a:t>ú aj naďalej atraktívne, ak investujeme v dlhodobom horizonte</a:t>
            </a:r>
          </a:p>
          <a:p>
            <a:pPr defTabSz="850391" hangingPunct="1">
              <a:lnSpc>
                <a:spcPct val="130000"/>
              </a:lnSpc>
              <a:spcBef>
                <a:spcPts val="900"/>
              </a:spcBef>
              <a:buFont typeface="Wingdings" panose="05000000000000000000" pitchFamily="2" charset="2"/>
              <a:buChar char="§"/>
              <a:defRPr sz="1488">
                <a:latin typeface="Poppins Regular"/>
                <a:ea typeface="Poppins Regular"/>
                <a:cs typeface="Poppins Regular"/>
                <a:sym typeface="Poppins Regular"/>
              </a:defRPr>
            </a:pPr>
            <a:r>
              <a:rPr lang="sk-SK" sz="1500" dirty="0">
                <a:latin typeface="Open Sans" pitchFamily="2" charset="0"/>
                <a:ea typeface="Open Sans" pitchFamily="2" charset="0"/>
                <a:cs typeface="Open Sans" pitchFamily="2" charset="0"/>
                <a:sym typeface="Poppins Regular"/>
              </a:rPr>
              <a:t>Časovanie trhu je nemožné, čas strávený v trhu však máme v rukách</a:t>
            </a:r>
            <a:endParaRPr lang="en-US" sz="1500" dirty="0">
              <a:latin typeface="Open Sans" pitchFamily="2" charset="0"/>
              <a:ea typeface="Open Sans" pitchFamily="2" charset="0"/>
              <a:cs typeface="Open Sans" pitchFamily="2" charset="0"/>
              <a:sym typeface="Poppins Regular"/>
            </a:endParaRPr>
          </a:p>
          <a:p>
            <a:pPr defTabSz="850391" hangingPunct="1">
              <a:lnSpc>
                <a:spcPct val="130000"/>
              </a:lnSpc>
              <a:spcBef>
                <a:spcPts val="900"/>
              </a:spcBef>
              <a:buFont typeface="Wingdings" panose="05000000000000000000" pitchFamily="2" charset="2"/>
              <a:buChar char="§"/>
              <a:defRPr sz="1488">
                <a:latin typeface="Poppins Regular"/>
                <a:ea typeface="Poppins Regular"/>
                <a:cs typeface="Poppins Regular"/>
                <a:sym typeface="Poppins Regular"/>
              </a:defRPr>
            </a:pPr>
            <a:r>
              <a:rPr lang="sk-SK" sz="1500" dirty="0">
                <a:latin typeface="Open Sans" pitchFamily="2" charset="0"/>
                <a:ea typeface="Open Sans" pitchFamily="2" charset="0"/>
                <a:cs typeface="Open Sans" pitchFamily="2" charset="0"/>
                <a:sym typeface="Poppins Regular"/>
              </a:rPr>
              <a:t>Aktuálna </a:t>
            </a:r>
            <a:r>
              <a:rPr lang="sk-SK" sz="1500" dirty="0" err="1">
                <a:latin typeface="Open Sans" pitchFamily="2" charset="0"/>
                <a:ea typeface="Open Sans" pitchFamily="2" charset="0"/>
                <a:cs typeface="Open Sans" pitchFamily="2" charset="0"/>
                <a:sym typeface="Poppins Regular"/>
              </a:rPr>
              <a:t>valuácia</a:t>
            </a:r>
            <a:r>
              <a:rPr lang="sk-SK" sz="1500" dirty="0">
                <a:latin typeface="Open Sans" pitchFamily="2" charset="0"/>
                <a:ea typeface="Open Sans" pitchFamily="2" charset="0"/>
                <a:cs typeface="Open Sans" pitchFamily="2" charset="0"/>
                <a:sym typeface="Poppins Regular"/>
              </a:rPr>
              <a:t> (</a:t>
            </a:r>
            <a:r>
              <a:rPr lang="sk-SK" sz="1500" dirty="0" err="1">
                <a:latin typeface="Open Sans" pitchFamily="2" charset="0"/>
                <a:ea typeface="Open Sans" pitchFamily="2" charset="0"/>
                <a:cs typeface="Open Sans" pitchFamily="2" charset="0"/>
                <a:sym typeface="Poppins Regular"/>
              </a:rPr>
              <a:t>earnings</a:t>
            </a:r>
            <a:r>
              <a:rPr lang="sk-SK" sz="1500" dirty="0">
                <a:latin typeface="Open Sans" pitchFamily="2" charset="0"/>
                <a:ea typeface="Open Sans" pitchFamily="2" charset="0"/>
                <a:cs typeface="Open Sans" pitchFamily="2" charset="0"/>
                <a:sym typeface="Poppins Regular"/>
              </a:rPr>
              <a:t> </a:t>
            </a:r>
            <a:r>
              <a:rPr lang="sk-SK" sz="1500" dirty="0" err="1">
                <a:latin typeface="Open Sans" pitchFamily="2" charset="0"/>
                <a:ea typeface="Open Sans" pitchFamily="2" charset="0"/>
                <a:cs typeface="Open Sans" pitchFamily="2" charset="0"/>
                <a:sym typeface="Poppins Regular"/>
              </a:rPr>
              <a:t>yield</a:t>
            </a:r>
            <a:r>
              <a:rPr lang="sk-SK" sz="1500" dirty="0">
                <a:latin typeface="Open Sans" pitchFamily="2" charset="0"/>
                <a:ea typeface="Open Sans" pitchFamily="2" charset="0"/>
                <a:cs typeface="Open Sans" pitchFamily="2" charset="0"/>
                <a:sym typeface="Poppins Regular"/>
              </a:rPr>
              <a:t>) indexu </a:t>
            </a:r>
            <a:r>
              <a:rPr lang="en-US" sz="1500" dirty="0">
                <a:latin typeface="Open Sans" pitchFamily="2" charset="0"/>
                <a:ea typeface="Open Sans" pitchFamily="2" charset="0"/>
                <a:cs typeface="Open Sans" pitchFamily="2" charset="0"/>
                <a:sym typeface="Poppins Regular"/>
              </a:rPr>
              <a:t>S&amp;P500 </a:t>
            </a:r>
            <a:r>
              <a:rPr lang="sk-SK" sz="1500" dirty="0">
                <a:latin typeface="Open Sans" pitchFamily="2" charset="0"/>
                <a:ea typeface="Open Sans" pitchFamily="2" charset="0"/>
                <a:cs typeface="Open Sans" pitchFamily="2" charset="0"/>
                <a:sym typeface="Poppins Regular"/>
              </a:rPr>
              <a:t>však </a:t>
            </a:r>
            <a:r>
              <a:rPr lang="en-US" sz="1500" dirty="0" err="1">
                <a:latin typeface="Open Sans" pitchFamily="2" charset="0"/>
                <a:ea typeface="Open Sans" pitchFamily="2" charset="0"/>
                <a:cs typeface="Open Sans" pitchFamily="2" charset="0"/>
                <a:sym typeface="Poppins Regular"/>
              </a:rPr>
              <a:t>indikuje</a:t>
            </a:r>
            <a:r>
              <a:rPr lang="en-US" sz="1500" dirty="0">
                <a:latin typeface="Open Sans" pitchFamily="2" charset="0"/>
                <a:ea typeface="Open Sans" pitchFamily="2" charset="0"/>
                <a:cs typeface="Open Sans" pitchFamily="2" charset="0"/>
                <a:sym typeface="Poppins Regular"/>
              </a:rPr>
              <a:t> n</a:t>
            </a:r>
            <a:r>
              <a:rPr lang="sk-SK" sz="1500" dirty="0" err="1">
                <a:latin typeface="Open Sans" pitchFamily="2" charset="0"/>
                <a:ea typeface="Open Sans" pitchFamily="2" charset="0"/>
                <a:cs typeface="Open Sans" pitchFamily="2" charset="0"/>
                <a:sym typeface="Poppins Regular"/>
              </a:rPr>
              <a:t>ízke</a:t>
            </a:r>
            <a:r>
              <a:rPr lang="sk-SK" sz="1500" dirty="0">
                <a:latin typeface="Open Sans" pitchFamily="2" charset="0"/>
                <a:ea typeface="Open Sans" pitchFamily="2" charset="0"/>
                <a:cs typeface="Open Sans" pitchFamily="2" charset="0"/>
                <a:sym typeface="Poppins Regular"/>
              </a:rPr>
              <a:t> očakávané výnosy v nasledujúcich rokoch</a:t>
            </a:r>
          </a:p>
          <a:p>
            <a:pPr defTabSz="850391" hangingPunct="1">
              <a:lnSpc>
                <a:spcPct val="130000"/>
              </a:lnSpc>
              <a:spcBef>
                <a:spcPts val="900"/>
              </a:spcBef>
              <a:buFont typeface="Wingdings" panose="05000000000000000000" pitchFamily="2" charset="2"/>
              <a:buChar char="§"/>
              <a:defRPr sz="1488">
                <a:latin typeface="Poppins Regular"/>
                <a:ea typeface="Poppins Regular"/>
                <a:cs typeface="Poppins Regular"/>
                <a:sym typeface="Poppins Regular"/>
              </a:defRPr>
            </a:pPr>
            <a:r>
              <a:rPr lang="sk-SK" sz="1500" dirty="0">
                <a:latin typeface="Open Sans" pitchFamily="2" charset="0"/>
                <a:ea typeface="Open Sans" pitchFamily="2" charset="0"/>
                <a:cs typeface="Open Sans" pitchFamily="2" charset="0"/>
                <a:sym typeface="Poppins Regular"/>
              </a:rPr>
              <a:t>Aj napriek nízkym očakávaným </a:t>
            </a:r>
            <a:r>
              <a:rPr lang="sk-SK" sz="1500" b="1" dirty="0">
                <a:latin typeface="Open Sans" pitchFamily="2" charset="0"/>
                <a:ea typeface="Open Sans" pitchFamily="2" charset="0"/>
                <a:cs typeface="Open Sans" pitchFamily="2" charset="0"/>
                <a:sym typeface="Poppins Regular"/>
              </a:rPr>
              <a:t>výnosom je lepšie zostať zainvestovaný v akciách </a:t>
            </a:r>
            <a:r>
              <a:rPr lang="sk-SK" sz="1500" dirty="0">
                <a:latin typeface="Open Sans" pitchFamily="2" charset="0"/>
                <a:ea typeface="Open Sans" pitchFamily="2" charset="0"/>
                <a:cs typeface="Open Sans" pitchFamily="2" charset="0"/>
                <a:sym typeface="Poppins Regular"/>
              </a:rPr>
              <a:t>na úkor iných aktív, ak mám dlhodobý horizont</a:t>
            </a:r>
          </a:p>
          <a:p>
            <a:pPr defTabSz="850391" hangingPunct="1">
              <a:lnSpc>
                <a:spcPct val="130000"/>
              </a:lnSpc>
              <a:spcBef>
                <a:spcPts val="900"/>
              </a:spcBef>
              <a:buFont typeface="Wingdings" panose="05000000000000000000" pitchFamily="2" charset="2"/>
              <a:buChar char="§"/>
              <a:defRPr sz="1488">
                <a:latin typeface="Poppins Regular"/>
                <a:ea typeface="Poppins Regular"/>
                <a:cs typeface="Poppins Regular"/>
                <a:sym typeface="Poppins Regular"/>
              </a:defRPr>
            </a:pPr>
            <a:r>
              <a:rPr lang="sk-SK" sz="1500" dirty="0">
                <a:latin typeface="Open Sans" pitchFamily="2" charset="0"/>
                <a:ea typeface="Open Sans" pitchFamily="2" charset="0"/>
                <a:cs typeface="Open Sans" pitchFamily="2" charset="0"/>
                <a:sym typeface="Poppins Regular"/>
              </a:rPr>
              <a:t>Nahradenie časti alokácie v koncentrovanom indexe cap-</a:t>
            </a:r>
            <a:r>
              <a:rPr lang="sk-SK" sz="1500" dirty="0" err="1">
                <a:latin typeface="Open Sans" pitchFamily="2" charset="0"/>
                <a:ea typeface="Open Sans" pitchFamily="2" charset="0"/>
                <a:cs typeface="Open Sans" pitchFamily="2" charset="0"/>
                <a:sym typeface="Poppins Regular"/>
              </a:rPr>
              <a:t>weighted</a:t>
            </a:r>
            <a:r>
              <a:rPr lang="sk-SK" sz="1500" dirty="0">
                <a:latin typeface="Open Sans" pitchFamily="2" charset="0"/>
                <a:ea typeface="Open Sans" pitchFamily="2" charset="0"/>
                <a:cs typeface="Open Sans" pitchFamily="2" charset="0"/>
                <a:sym typeface="Poppins Regular"/>
              </a:rPr>
              <a:t> </a:t>
            </a:r>
            <a:r>
              <a:rPr lang="en-US" sz="1500" dirty="0">
                <a:latin typeface="Open Sans" pitchFamily="2" charset="0"/>
                <a:ea typeface="Open Sans" pitchFamily="2" charset="0"/>
                <a:cs typeface="Open Sans" pitchFamily="2" charset="0"/>
                <a:sym typeface="Poppins Regular"/>
              </a:rPr>
              <a:t>S&amp;P</a:t>
            </a:r>
            <a:r>
              <a:rPr lang="sk-SK" sz="1500" dirty="0">
                <a:latin typeface="Open Sans" pitchFamily="2" charset="0"/>
                <a:ea typeface="Open Sans" pitchFamily="2" charset="0"/>
                <a:cs typeface="Open Sans" pitchFamily="2" charset="0"/>
                <a:sym typeface="Poppins Regular"/>
              </a:rPr>
              <a:t>500 a </a:t>
            </a:r>
            <a:r>
              <a:rPr lang="sk-SK" sz="1500" b="1" dirty="0" err="1">
                <a:latin typeface="Open Sans" pitchFamily="2" charset="0"/>
                <a:ea typeface="Open Sans" pitchFamily="2" charset="0"/>
                <a:cs typeface="Open Sans" pitchFamily="2" charset="0"/>
                <a:sym typeface="Poppins Regular"/>
              </a:rPr>
              <a:t>equal-weighted</a:t>
            </a:r>
            <a:r>
              <a:rPr lang="sk-SK" sz="1500" b="1" dirty="0">
                <a:latin typeface="Open Sans" pitchFamily="2" charset="0"/>
                <a:ea typeface="Open Sans" pitchFamily="2" charset="0"/>
                <a:cs typeface="Open Sans" pitchFamily="2" charset="0"/>
                <a:sym typeface="Poppins Regular"/>
              </a:rPr>
              <a:t> indexom </a:t>
            </a:r>
            <a:r>
              <a:rPr lang="en-US" sz="1500" b="1" dirty="0">
                <a:latin typeface="Open Sans" pitchFamily="2" charset="0"/>
                <a:ea typeface="Open Sans" pitchFamily="2" charset="0"/>
                <a:cs typeface="Open Sans" pitchFamily="2" charset="0"/>
                <a:sym typeface="Poppins Regular"/>
              </a:rPr>
              <a:t>S&amp;P</a:t>
            </a:r>
            <a:r>
              <a:rPr lang="sk-SK" sz="1500" b="1" dirty="0">
                <a:latin typeface="Open Sans" pitchFamily="2" charset="0"/>
                <a:ea typeface="Open Sans" pitchFamily="2" charset="0"/>
                <a:cs typeface="Open Sans" pitchFamily="2" charset="0"/>
                <a:sym typeface="Poppins Regular"/>
              </a:rPr>
              <a:t>500</a:t>
            </a:r>
            <a:r>
              <a:rPr lang="sk-SK" sz="1500" dirty="0">
                <a:latin typeface="Open Sans" pitchFamily="2" charset="0"/>
                <a:ea typeface="Open Sans" pitchFamily="2" charset="0"/>
                <a:cs typeface="Open Sans" pitchFamily="2" charset="0"/>
                <a:sym typeface="Poppins Regular"/>
              </a:rPr>
              <a:t> môže znížiť volatilitu a priniesť vyšší očakávaný výnos</a:t>
            </a:r>
          </a:p>
          <a:p>
            <a:pPr defTabSz="850391" hangingPunct="1">
              <a:lnSpc>
                <a:spcPct val="130000"/>
              </a:lnSpc>
              <a:spcBef>
                <a:spcPts val="900"/>
              </a:spcBef>
              <a:buFont typeface="Wingdings" panose="05000000000000000000" pitchFamily="2" charset="2"/>
              <a:buChar char="§"/>
              <a:defRPr sz="1488">
                <a:latin typeface="Poppins Regular"/>
                <a:ea typeface="Poppins Regular"/>
                <a:cs typeface="Poppins Regular"/>
                <a:sym typeface="Poppins Regular"/>
              </a:defRPr>
            </a:pPr>
            <a:r>
              <a:rPr lang="sk-SK" sz="1500" b="1" dirty="0">
                <a:latin typeface="Open Sans" pitchFamily="2" charset="0"/>
                <a:ea typeface="Open Sans" pitchFamily="2" charset="0"/>
                <a:cs typeface="Open Sans" pitchFamily="2" charset="0"/>
                <a:sym typeface="Poppins Regular"/>
              </a:rPr>
              <a:t>Rast produktivity práce</a:t>
            </a:r>
            <a:r>
              <a:rPr lang="sk-SK" sz="1500" dirty="0">
                <a:latin typeface="Open Sans" pitchFamily="2" charset="0"/>
                <a:ea typeface="Open Sans" pitchFamily="2" charset="0"/>
                <a:cs typeface="Open Sans" pitchFamily="2" charset="0"/>
                <a:sym typeface="Poppins Regular"/>
              </a:rPr>
              <a:t>, zlepšenie operatívy a nové možnosti z inovácií ako </a:t>
            </a:r>
            <a:r>
              <a:rPr lang="sk-SK" sz="1500" dirty="0" err="1">
                <a:latin typeface="Open Sans" pitchFamily="2" charset="0"/>
                <a:ea typeface="Open Sans" pitchFamily="2" charset="0"/>
                <a:cs typeface="Open Sans" pitchFamily="2" charset="0"/>
                <a:sym typeface="Poppins Regular"/>
              </a:rPr>
              <a:t>genAI</a:t>
            </a:r>
            <a:r>
              <a:rPr lang="sk-SK" sz="1500" dirty="0">
                <a:latin typeface="Open Sans" pitchFamily="2" charset="0"/>
                <a:ea typeface="Open Sans" pitchFamily="2" charset="0"/>
                <a:cs typeface="Open Sans" pitchFamily="2" charset="0"/>
                <a:sym typeface="Poppins Regular"/>
              </a:rPr>
              <a:t>, aplikovanej AI a robotizácii môžu priniesť </a:t>
            </a:r>
            <a:r>
              <a:rPr lang="sk-SK" sz="1500" b="1" dirty="0">
                <a:latin typeface="Open Sans" pitchFamily="2" charset="0"/>
                <a:ea typeface="Open Sans" pitchFamily="2" charset="0"/>
                <a:cs typeface="Open Sans" pitchFamily="2" charset="0"/>
                <a:sym typeface="Poppins Regular"/>
              </a:rPr>
              <a:t>pozitívny impulz pre ekonomický rast a následne aj akciové trhy</a:t>
            </a:r>
            <a:r>
              <a:rPr lang="sk-SK" sz="1500" dirty="0">
                <a:latin typeface="Open Sans" pitchFamily="2" charset="0"/>
                <a:ea typeface="Open Sans" pitchFamily="2" charset="0"/>
                <a:cs typeface="Open Sans" pitchFamily="2" charset="0"/>
                <a:sym typeface="Poppins Regular"/>
              </a:rPr>
              <a:t>, ktorý aktuálne odhady nemusia brať do úvahy </a:t>
            </a:r>
          </a:p>
          <a:p>
            <a:pPr marL="265747" indent="-265747" defTabSz="850391" hangingPunct="1">
              <a:lnSpc>
                <a:spcPct val="130000"/>
              </a:lnSpc>
              <a:spcBef>
                <a:spcPts val="900"/>
              </a:spcBef>
              <a:defRPr sz="1488">
                <a:latin typeface="Poppins Regular"/>
                <a:ea typeface="Poppins Regular"/>
                <a:cs typeface="Poppins Regular"/>
                <a:sym typeface="Poppins Regular"/>
              </a:defRPr>
            </a:pPr>
            <a:endParaRPr lang="sk-SK" sz="15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Poppins Regular"/>
            </a:endParaRPr>
          </a:p>
        </p:txBody>
      </p:sp>
      <p:pic>
        <p:nvPicPr>
          <p:cNvPr id="1026" name="Picture 1">
            <a:extLst>
              <a:ext uri="{FF2B5EF4-FFF2-40B4-BE49-F238E27FC236}">
                <a16:creationId xmlns:a16="http://schemas.microsoft.com/office/drawing/2014/main" id="{F1305240-E709-5179-07ED-5BC36D9E23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4328" y="1494604"/>
            <a:ext cx="4474568" cy="444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9941041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BlokTextu 2"/>
          <p:cNvSpPr txBox="1"/>
          <p:nvPr/>
        </p:nvSpPr>
        <p:spPr>
          <a:xfrm>
            <a:off x="3611658" y="5023196"/>
            <a:ext cx="3657822" cy="11025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130000"/>
              </a:lnSpc>
              <a:defRPr sz="1600">
                <a:solidFill>
                  <a:srgbClr val="13336A"/>
                </a:solidFill>
                <a:latin typeface="Poppins Bold"/>
                <a:ea typeface="Poppins Bold"/>
                <a:cs typeface="Poppins Bold"/>
                <a:sym typeface="Poppins Bold"/>
              </a:defRPr>
            </a:pPr>
            <a:r>
              <a:rPr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IAD Investments, </a:t>
            </a:r>
            <a:r>
              <a:rPr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správ</a:t>
            </a:r>
            <a:r>
              <a:rPr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spol</a:t>
            </a:r>
            <a:r>
              <a:rPr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., a. s.</a:t>
            </a:r>
          </a:p>
          <a:p>
            <a:pPr marL="342864" indent="-342864">
              <a:lnSpc>
                <a:spcPct val="130000"/>
              </a:lnSpc>
              <a:spcBef>
                <a:spcPts val="300"/>
              </a:spcBef>
              <a:defRPr sz="1600">
                <a:solidFill>
                  <a:srgbClr val="13336A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pPr>
            <a:r>
              <a:rPr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Malý</a:t>
            </a:r>
            <a:r>
              <a:rPr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trh</a:t>
            </a:r>
            <a:r>
              <a:rPr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2/A</a:t>
            </a:r>
          </a:p>
          <a:p>
            <a:pPr marL="342864" indent="-342864">
              <a:lnSpc>
                <a:spcPct val="130000"/>
              </a:lnSpc>
              <a:spcBef>
                <a:spcPts val="300"/>
              </a:spcBef>
              <a:defRPr sz="1600">
                <a:solidFill>
                  <a:srgbClr val="13336A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pPr>
            <a:r>
              <a:rPr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811 08 Bratislava</a:t>
            </a:r>
          </a:p>
        </p:txBody>
      </p:sp>
      <p:sp>
        <p:nvSpPr>
          <p:cNvPr id="591" name="Zástupný symbol textu 1"/>
          <p:cNvSpPr txBox="1">
            <a:spLocks noGrp="1"/>
          </p:cNvSpPr>
          <p:nvPr>
            <p:ph type="body" sz="quarter" idx="1"/>
          </p:nvPr>
        </p:nvSpPr>
        <p:spPr>
          <a:xfrm>
            <a:off x="822738" y="799485"/>
            <a:ext cx="9134062" cy="1498238"/>
          </a:xfrm>
          <a:prstGeom prst="rect">
            <a:avLst/>
          </a:prstGeom>
        </p:spPr>
        <p:txBody>
          <a:bodyPr/>
          <a:lstStyle/>
          <a:p>
            <a:pPr defTabSz="758951">
              <a:spcBef>
                <a:spcPts val="800"/>
              </a:spcBef>
              <a:defRPr sz="3652">
                <a:latin typeface="Poppins Regular"/>
                <a:ea typeface="Poppins Regular"/>
                <a:cs typeface="Poppins Regular"/>
                <a:sym typeface="Poppins Regular"/>
              </a:defRPr>
            </a:pPr>
            <a:r>
              <a:rPr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Vy</a:t>
            </a:r>
            <a:r>
              <a:rPr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investujete</a:t>
            </a:r>
            <a:r>
              <a:rPr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my </a:t>
            </a:r>
            <a:r>
              <a:rPr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spravujeme</a:t>
            </a:r>
            <a:r>
              <a:rPr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sz="1162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defTabSz="758951">
              <a:spcBef>
                <a:spcPts val="800"/>
              </a:spcBef>
              <a:defRPr sz="3652">
                <a:latin typeface="Poppins Regular"/>
                <a:ea typeface="Poppins Regular"/>
                <a:cs typeface="Poppins Regular"/>
                <a:sym typeface="Poppins Regular"/>
              </a:defRPr>
            </a:pPr>
            <a:r>
              <a:rPr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Vaše</a:t>
            </a:r>
            <a:r>
              <a:rPr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portfólio</a:t>
            </a:r>
            <a:endParaRPr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92" name="Rectangle 6"/>
          <p:cNvSpPr txBox="1"/>
          <p:nvPr/>
        </p:nvSpPr>
        <p:spPr>
          <a:xfrm>
            <a:off x="7612533" y="5047910"/>
            <a:ext cx="6004561" cy="10256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130000"/>
              </a:lnSpc>
              <a:defRPr sz="1600">
                <a:solidFill>
                  <a:srgbClr val="0C3378"/>
                </a:solidFill>
                <a:latin typeface="Poppins Bold"/>
                <a:ea typeface="Poppins Bold"/>
                <a:cs typeface="Poppins Bold"/>
                <a:sym typeface="Poppins Bold"/>
              </a:defRPr>
            </a:pPr>
            <a:r>
              <a:rPr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bezplatná</a:t>
            </a:r>
            <a:r>
              <a:rPr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infolinka</a:t>
            </a:r>
            <a:r>
              <a:rPr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0800 601 601</a:t>
            </a:r>
          </a:p>
          <a:p>
            <a:pPr>
              <a:lnSpc>
                <a:spcPct val="130000"/>
              </a:lnSpc>
              <a:defRPr sz="1600">
                <a:solidFill>
                  <a:srgbClr val="0C3378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pPr>
            <a:r>
              <a:rPr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info@iad.sk </a:t>
            </a:r>
          </a:p>
          <a:p>
            <a:pPr>
              <a:lnSpc>
                <a:spcPct val="130000"/>
              </a:lnSpc>
              <a:defRPr sz="1600">
                <a:solidFill>
                  <a:srgbClr val="0C3378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pPr>
            <a:r>
              <a:rPr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www.iad.sk</a:t>
            </a:r>
          </a:p>
        </p:txBody>
      </p:sp>
    </p:spTree>
    <p:extLst>
      <p:ext uri="{BB962C8B-B14F-4D97-AF65-F5344CB8AC3E}">
        <p14:creationId xmlns:p14="http://schemas.microsoft.com/office/powerpoint/2010/main" val="3963716432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CE6803-FB85-844C-8AED-1019AB08B9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Zástupný symbol textu 7">
            <a:extLst>
              <a:ext uri="{FF2B5EF4-FFF2-40B4-BE49-F238E27FC236}">
                <a16:creationId xmlns:a16="http://schemas.microsoft.com/office/drawing/2014/main" id="{59353FE2-C1BB-8ABC-AFCD-0F26E0C9C9EA}"/>
              </a:ext>
            </a:extLst>
          </p:cNvPr>
          <p:cNvSpPr/>
          <p:nvPr/>
        </p:nvSpPr>
        <p:spPr>
          <a:xfrm>
            <a:off x="427925" y="417643"/>
            <a:ext cx="4717844" cy="4302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>
            <a:lvl1pPr defTabSz="630936">
              <a:lnSpc>
                <a:spcPct val="90000"/>
              </a:lnSpc>
              <a:spcBef>
                <a:spcPts val="600"/>
              </a:spcBef>
              <a:defRPr sz="1932">
                <a:solidFill>
                  <a:srgbClr val="13336A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lvl1pPr>
          </a:lstStyle>
          <a:p>
            <a:r>
              <a:rPr lang="en-US" sz="2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Akciov</a:t>
            </a:r>
            <a:r>
              <a:rPr lang="sk-SK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é indexy na maximách</a:t>
            </a:r>
            <a:endParaRPr sz="2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9" name="Obrázok 8">
            <a:extLst>
              <a:ext uri="{FF2B5EF4-FFF2-40B4-BE49-F238E27FC236}">
                <a16:creationId xmlns:a16="http://schemas.microsoft.com/office/drawing/2014/main" id="{CD5895B4-4DEB-06B4-A8B3-AC7929F863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0638" y="1001806"/>
            <a:ext cx="7358400" cy="5275429"/>
          </a:xfrm>
          <a:prstGeom prst="rect">
            <a:avLst/>
          </a:prstGeom>
        </p:spPr>
      </p:pic>
      <p:sp>
        <p:nvSpPr>
          <p:cNvPr id="10" name="BlokTextu 9">
            <a:extLst>
              <a:ext uri="{FF2B5EF4-FFF2-40B4-BE49-F238E27FC236}">
                <a16:creationId xmlns:a16="http://schemas.microsoft.com/office/drawing/2014/main" id="{82475B63-4A9F-7F4B-890C-3B41916FEFA2}"/>
              </a:ext>
            </a:extLst>
          </p:cNvPr>
          <p:cNvSpPr txBox="1"/>
          <p:nvPr/>
        </p:nvSpPr>
        <p:spPr>
          <a:xfrm>
            <a:off x="6573283" y="4582532"/>
            <a:ext cx="1645494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sk-SK" sz="18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rPr>
              <a:t>+43</a:t>
            </a:r>
            <a:r>
              <a:rPr kumimoji="0" lang="en-US" sz="18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rPr>
              <a:t>% y/y</a:t>
            </a:r>
            <a:endParaRPr kumimoji="0" lang="sk-SK" sz="18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12" name="Rovná spojovacia šípka 11">
            <a:extLst>
              <a:ext uri="{FF2B5EF4-FFF2-40B4-BE49-F238E27FC236}">
                <a16:creationId xmlns:a16="http://schemas.microsoft.com/office/drawing/2014/main" id="{43B46AA2-6124-D4DD-9281-C0502E8F84F2}"/>
              </a:ext>
            </a:extLst>
          </p:cNvPr>
          <p:cNvCxnSpPr>
            <a:cxnSpLocks/>
          </p:cNvCxnSpPr>
          <p:nvPr/>
        </p:nvCxnSpPr>
        <p:spPr>
          <a:xfrm flipV="1">
            <a:off x="3728545" y="3510477"/>
            <a:ext cx="5005552" cy="2002221"/>
          </a:xfrm>
          <a:prstGeom prst="straightConnector1">
            <a:avLst/>
          </a:prstGeom>
          <a:noFill/>
          <a:ln w="38100" cap="flat">
            <a:solidFill>
              <a:schemeClr val="accent1"/>
            </a:solidFill>
            <a:prstDash val="solid"/>
            <a:miter lim="8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" name="BlokTextu 2">
            <a:extLst>
              <a:ext uri="{FF2B5EF4-FFF2-40B4-BE49-F238E27FC236}">
                <a16:creationId xmlns:a16="http://schemas.microsoft.com/office/drawing/2014/main" id="{93F77A16-7646-CB61-97CB-59124494FFD9}"/>
              </a:ext>
            </a:extLst>
          </p:cNvPr>
          <p:cNvSpPr txBox="1"/>
          <p:nvPr/>
        </p:nvSpPr>
        <p:spPr>
          <a:xfrm>
            <a:off x="9569584" y="6463863"/>
            <a:ext cx="2344776" cy="24622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r"/>
            <a:r>
              <a:rPr lang="sk-SK" sz="1000" dirty="0">
                <a:solidFill>
                  <a:srgbClr val="13336A"/>
                </a:solidFill>
              </a:rPr>
              <a:t>zdroj: </a:t>
            </a:r>
            <a:r>
              <a:rPr lang="sk-SK" sz="1000" dirty="0" err="1">
                <a:solidFill>
                  <a:srgbClr val="13336A"/>
                </a:solidFill>
              </a:rPr>
              <a:t>Bloomberg</a:t>
            </a:r>
            <a:endParaRPr lang="sk-SK" sz="1000" dirty="0">
              <a:solidFill>
                <a:srgbClr val="1333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515085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6564E3-C7C8-AFA4-CA94-54029FC6C1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>
            <a:extLst>
              <a:ext uri="{FF2B5EF4-FFF2-40B4-BE49-F238E27FC236}">
                <a16:creationId xmlns:a16="http://schemas.microsoft.com/office/drawing/2014/main" id="{86621168-FF77-7A25-BF18-37AE4F61B700}"/>
              </a:ext>
            </a:extLst>
          </p:cNvPr>
          <p:cNvSpPr txBox="1"/>
          <p:nvPr/>
        </p:nvSpPr>
        <p:spPr>
          <a:xfrm>
            <a:off x="9569584" y="6463863"/>
            <a:ext cx="2344776" cy="24622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r"/>
            <a:r>
              <a:rPr lang="sk-SK" sz="1000" dirty="0">
                <a:solidFill>
                  <a:srgbClr val="13336A"/>
                </a:solidFill>
              </a:rPr>
              <a:t>zdroj: </a:t>
            </a:r>
            <a:r>
              <a:rPr lang="en-US" sz="1000" dirty="0">
                <a:solidFill>
                  <a:srgbClr val="13336A"/>
                </a:solidFill>
              </a:rPr>
              <a:t>JP Morgan</a:t>
            </a:r>
            <a:endParaRPr lang="sk-SK" sz="1000" dirty="0">
              <a:solidFill>
                <a:srgbClr val="13336A"/>
              </a:solidFill>
            </a:endParaRPr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id="{025D075F-B6E9-37EB-107C-BF49DBBF8A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728" y="538162"/>
            <a:ext cx="9591675" cy="578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919569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91063A-8F22-910B-F01E-289DE2B635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>
            <a:extLst>
              <a:ext uri="{FF2B5EF4-FFF2-40B4-BE49-F238E27FC236}">
                <a16:creationId xmlns:a16="http://schemas.microsoft.com/office/drawing/2014/main" id="{48B3B9AA-1BAF-A88C-3CF5-E0EB372DD873}"/>
              </a:ext>
            </a:extLst>
          </p:cNvPr>
          <p:cNvSpPr txBox="1"/>
          <p:nvPr/>
        </p:nvSpPr>
        <p:spPr>
          <a:xfrm>
            <a:off x="9569584" y="6463863"/>
            <a:ext cx="2344776" cy="24622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r"/>
            <a:r>
              <a:rPr lang="sk-SK" sz="1000" dirty="0">
                <a:solidFill>
                  <a:srgbClr val="13336A"/>
                </a:solidFill>
              </a:rPr>
              <a:t>zdroj: </a:t>
            </a:r>
            <a:r>
              <a:rPr lang="en-US" sz="1000" dirty="0">
                <a:solidFill>
                  <a:srgbClr val="13336A"/>
                </a:solidFill>
              </a:rPr>
              <a:t>Bloomberg</a:t>
            </a:r>
            <a:endParaRPr lang="sk-SK" sz="1000" dirty="0">
              <a:solidFill>
                <a:srgbClr val="13336A"/>
              </a:solidFill>
            </a:endParaRP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6778D685-A5BD-9F6E-5EEA-35F62A0F2D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2286" y="938048"/>
            <a:ext cx="5726394" cy="4981903"/>
          </a:xfrm>
          <a:prstGeom prst="rect">
            <a:avLst/>
          </a:prstGeom>
        </p:spPr>
      </p:pic>
      <p:sp>
        <p:nvSpPr>
          <p:cNvPr id="5" name="BlokTextu 4">
            <a:extLst>
              <a:ext uri="{FF2B5EF4-FFF2-40B4-BE49-F238E27FC236}">
                <a16:creationId xmlns:a16="http://schemas.microsoft.com/office/drawing/2014/main" id="{D69CE731-B3D9-8880-110A-D9F31E8313A7}"/>
              </a:ext>
            </a:extLst>
          </p:cNvPr>
          <p:cNvSpPr txBox="1"/>
          <p:nvPr/>
        </p:nvSpPr>
        <p:spPr>
          <a:xfrm>
            <a:off x="214592" y="6463863"/>
            <a:ext cx="2344776" cy="24622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r"/>
            <a:r>
              <a:rPr lang="sk-SK" sz="1000" dirty="0">
                <a:solidFill>
                  <a:srgbClr val="13336A"/>
                </a:solidFill>
              </a:rPr>
              <a:t>zdroj: </a:t>
            </a:r>
            <a:r>
              <a:rPr lang="en-US" sz="1000" dirty="0">
                <a:solidFill>
                  <a:srgbClr val="13336A"/>
                </a:solidFill>
              </a:rPr>
              <a:t>JP Morgan</a:t>
            </a:r>
            <a:endParaRPr lang="sk-SK" sz="1000" dirty="0">
              <a:solidFill>
                <a:srgbClr val="13336A"/>
              </a:solidFill>
            </a:endParaRPr>
          </a:p>
        </p:txBody>
      </p:sp>
      <p:pic>
        <p:nvPicPr>
          <p:cNvPr id="8" name="Obrázok 7">
            <a:extLst>
              <a:ext uri="{FF2B5EF4-FFF2-40B4-BE49-F238E27FC236}">
                <a16:creationId xmlns:a16="http://schemas.microsoft.com/office/drawing/2014/main" id="{981F974F-D9FB-FB5B-D794-6CB5E2D94F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814" y="834830"/>
            <a:ext cx="4723580" cy="5373385"/>
          </a:xfrm>
          <a:prstGeom prst="rect">
            <a:avLst/>
          </a:prstGeom>
        </p:spPr>
      </p:pic>
      <p:sp>
        <p:nvSpPr>
          <p:cNvPr id="9" name="Zástupný symbol textu 7">
            <a:extLst>
              <a:ext uri="{FF2B5EF4-FFF2-40B4-BE49-F238E27FC236}">
                <a16:creationId xmlns:a16="http://schemas.microsoft.com/office/drawing/2014/main" id="{5387DE05-4F49-84BE-4A75-363BE515ACB6}"/>
              </a:ext>
            </a:extLst>
          </p:cNvPr>
          <p:cNvSpPr/>
          <p:nvPr/>
        </p:nvSpPr>
        <p:spPr>
          <a:xfrm>
            <a:off x="427925" y="417643"/>
            <a:ext cx="4717844" cy="4302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>
            <a:lvl1pPr defTabSz="630936">
              <a:lnSpc>
                <a:spcPct val="90000"/>
              </a:lnSpc>
              <a:spcBef>
                <a:spcPts val="600"/>
              </a:spcBef>
              <a:defRPr sz="1932">
                <a:solidFill>
                  <a:srgbClr val="13336A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lvl1pPr>
          </a:lstStyle>
          <a:p>
            <a:r>
              <a:rPr lang="en-US" sz="2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Akcie</a:t>
            </a:r>
            <a:r>
              <a:rPr lang="en-US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M7 </a:t>
            </a:r>
            <a:r>
              <a:rPr lang="sk-SK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ťahá rast ziskov</a:t>
            </a:r>
            <a:endParaRPr sz="2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0739443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F17E93-28C5-147C-0584-D723F09D67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Zástupný symbol textu 3">
            <a:extLst>
              <a:ext uri="{FF2B5EF4-FFF2-40B4-BE49-F238E27FC236}">
                <a16:creationId xmlns:a16="http://schemas.microsoft.com/office/drawing/2014/main" id="{61552B94-5D56-3BD1-7AA4-34C467C845A3}"/>
              </a:ext>
            </a:extLst>
          </p:cNvPr>
          <p:cNvSpPr>
            <a:spLocks noGrp="1"/>
          </p:cNvSpPr>
          <p:nvPr>
            <p:ph type="body" idx="22"/>
          </p:nvPr>
        </p:nvSpPr>
        <p:spPr>
          <a:xfrm>
            <a:off x="786807" y="1070385"/>
            <a:ext cx="3843592" cy="354720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>
            <a:normAutofit/>
          </a:bodyPr>
          <a:lstStyle/>
          <a:p>
            <a:pPr marL="0" indent="0" algn="ctr" defTabSz="850391">
              <a:spcBef>
                <a:spcPts val="900"/>
              </a:spcBef>
              <a:buSzTx/>
              <a:buFontTx/>
              <a:buNone/>
              <a:defRPr sz="2604" b="1">
                <a:latin typeface="Poppins SemiBold"/>
                <a:ea typeface="Poppins SemiBold"/>
                <a:cs typeface="Poppins SemiBold"/>
                <a:sym typeface="Poppins SemiBold"/>
              </a:defRPr>
            </a:pPr>
            <a:endParaRPr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defTabSz="850391">
              <a:lnSpc>
                <a:spcPct val="130000"/>
              </a:lnSpc>
              <a:spcBef>
                <a:spcPts val="900"/>
              </a:spcBef>
              <a:buFont typeface="Wingdings" panose="05000000000000000000" pitchFamily="2" charset="2"/>
              <a:buChar char="§"/>
              <a:defRPr sz="1488">
                <a:latin typeface="Poppins Regular"/>
                <a:ea typeface="Poppins Regular"/>
                <a:cs typeface="Poppins Regular"/>
                <a:sym typeface="Poppins Regular"/>
              </a:defRPr>
            </a:pPr>
            <a:r>
              <a:rPr lang="sk-SK" sz="15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Goldman Sachs </a:t>
            </a:r>
            <a:r>
              <a:rPr lang="sk-SK" sz="1500" dirty="0">
                <a:latin typeface="Open Sans" pitchFamily="2" charset="0"/>
                <a:ea typeface="Open Sans" pitchFamily="2" charset="0"/>
                <a:cs typeface="Open Sans" pitchFamily="2" charset="0"/>
              </a:rPr>
              <a:t>očakáva </a:t>
            </a:r>
            <a:r>
              <a:rPr lang="en-US" sz="1500" dirty="0">
                <a:latin typeface="Open Sans" pitchFamily="2" charset="0"/>
                <a:ea typeface="Open Sans" pitchFamily="2" charset="0"/>
                <a:cs typeface="Open Sans" pitchFamily="2" charset="0"/>
              </a:rPr>
              <a:t>~</a:t>
            </a:r>
            <a:r>
              <a:rPr lang="sk-SK" sz="1500" dirty="0">
                <a:latin typeface="Open Sans" pitchFamily="2" charset="0"/>
                <a:ea typeface="Open Sans" pitchFamily="2" charset="0"/>
                <a:cs typeface="Open Sans" pitchFamily="2" charset="0"/>
              </a:rPr>
              <a:t>3</a:t>
            </a:r>
            <a:r>
              <a:rPr lang="en-US" sz="1500" dirty="0">
                <a:latin typeface="Open Sans" pitchFamily="2" charset="0"/>
                <a:ea typeface="Open Sans" pitchFamily="2" charset="0"/>
                <a:cs typeface="Open Sans" pitchFamily="2" charset="0"/>
              </a:rPr>
              <a:t>% </a:t>
            </a:r>
            <a:r>
              <a:rPr lang="en-US" sz="15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p.a</a:t>
            </a:r>
            <a:endParaRPr lang="sk-SK" sz="15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defTabSz="850391">
              <a:lnSpc>
                <a:spcPct val="130000"/>
              </a:lnSpc>
              <a:spcBef>
                <a:spcPts val="900"/>
              </a:spcBef>
              <a:buFont typeface="Wingdings" panose="05000000000000000000" pitchFamily="2" charset="2"/>
              <a:buChar char="§"/>
              <a:defRPr sz="1488">
                <a:latin typeface="Poppins Regular"/>
                <a:ea typeface="Poppins Regular"/>
                <a:cs typeface="Poppins Regular"/>
                <a:sym typeface="Poppins Regular"/>
              </a:defRPr>
            </a:pPr>
            <a:r>
              <a:rPr lang="en-US" sz="15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Vanguard</a:t>
            </a:r>
            <a:r>
              <a:rPr lang="en-US" sz="15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US" sz="15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odhaduje</a:t>
            </a:r>
            <a:r>
              <a:rPr lang="en-US" sz="15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sk-SK" sz="1500" dirty="0">
                <a:latin typeface="Open Sans" pitchFamily="2" charset="0"/>
                <a:ea typeface="Open Sans" pitchFamily="2" charset="0"/>
                <a:cs typeface="Open Sans" pitchFamily="2" charset="0"/>
              </a:rPr>
              <a:t>3,2 – 5,2</a:t>
            </a:r>
            <a:r>
              <a:rPr lang="en-US" sz="1500" dirty="0">
                <a:latin typeface="Open Sans" pitchFamily="2" charset="0"/>
                <a:ea typeface="Open Sans" pitchFamily="2" charset="0"/>
                <a:cs typeface="Open Sans" pitchFamily="2" charset="0"/>
              </a:rPr>
              <a:t>% </a:t>
            </a:r>
            <a:r>
              <a:rPr lang="sk-SK" sz="15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p.a</a:t>
            </a:r>
            <a:r>
              <a:rPr lang="sk-SK" sz="1500" dirty="0">
                <a:latin typeface="Open Sans" pitchFamily="2" charset="0"/>
                <a:ea typeface="Open Sans" pitchFamily="2" charset="0"/>
                <a:cs typeface="Open Sans" pitchFamily="2" charset="0"/>
              </a:rPr>
              <a:t>.</a:t>
            </a:r>
          </a:p>
          <a:p>
            <a:pPr defTabSz="850391">
              <a:lnSpc>
                <a:spcPct val="130000"/>
              </a:lnSpc>
              <a:spcBef>
                <a:spcPts val="900"/>
              </a:spcBef>
              <a:buFont typeface="Wingdings" panose="05000000000000000000" pitchFamily="2" charset="2"/>
              <a:buChar char="§"/>
              <a:defRPr sz="1488">
                <a:latin typeface="Poppins Regular"/>
                <a:ea typeface="Poppins Regular"/>
                <a:cs typeface="Poppins Regular"/>
                <a:sym typeface="Poppins Regular"/>
              </a:defRPr>
            </a:pPr>
            <a:r>
              <a:rPr lang="sk-SK" sz="1500" b="1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Schroders</a:t>
            </a:r>
            <a:r>
              <a:rPr lang="sk-SK" sz="15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4-6 </a:t>
            </a:r>
            <a:r>
              <a:rPr lang="en-US" sz="1500" dirty="0">
                <a:latin typeface="Open Sans" pitchFamily="2" charset="0"/>
                <a:ea typeface="Open Sans" pitchFamily="2" charset="0"/>
                <a:cs typeface="Open Sans" pitchFamily="2" charset="0"/>
              </a:rPr>
              <a:t>%</a:t>
            </a:r>
            <a:r>
              <a:rPr lang="sk-SK" sz="15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p.a</a:t>
            </a:r>
            <a:r>
              <a:rPr lang="sk-SK" sz="1500" dirty="0">
                <a:latin typeface="Open Sans" pitchFamily="2" charset="0"/>
                <a:ea typeface="Open Sans" pitchFamily="2" charset="0"/>
                <a:cs typeface="Open Sans" pitchFamily="2" charset="0"/>
              </a:rPr>
              <a:t>.</a:t>
            </a:r>
            <a:endParaRPr lang="en-US" sz="15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defTabSz="850391">
              <a:lnSpc>
                <a:spcPct val="130000"/>
              </a:lnSpc>
              <a:spcBef>
                <a:spcPts val="900"/>
              </a:spcBef>
              <a:buFont typeface="Wingdings" panose="05000000000000000000" pitchFamily="2" charset="2"/>
              <a:buChar char="§"/>
              <a:defRPr sz="1488">
                <a:latin typeface="Poppins Regular"/>
                <a:ea typeface="Poppins Regular"/>
                <a:cs typeface="Poppins Regular"/>
                <a:sym typeface="Poppins Regular"/>
              </a:defRPr>
            </a:pPr>
            <a:r>
              <a:rPr lang="en-US" sz="15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JP Morgan </a:t>
            </a:r>
            <a:r>
              <a:rPr lang="en-US" sz="1500" dirty="0">
                <a:latin typeface="Open Sans" pitchFamily="2" charset="0"/>
                <a:ea typeface="Open Sans" pitchFamily="2" charset="0"/>
                <a:cs typeface="Open Sans" pitchFamily="2" charset="0"/>
              </a:rPr>
              <a:t>7% p.a.</a:t>
            </a:r>
          </a:p>
          <a:p>
            <a:pPr defTabSz="850391">
              <a:lnSpc>
                <a:spcPct val="130000"/>
              </a:lnSpc>
              <a:spcBef>
                <a:spcPts val="900"/>
              </a:spcBef>
              <a:buFont typeface="Wingdings" panose="05000000000000000000" pitchFamily="2" charset="2"/>
              <a:buChar char="§"/>
              <a:defRPr sz="1488">
                <a:latin typeface="Poppins Regular"/>
                <a:ea typeface="Poppins Regular"/>
                <a:cs typeface="Poppins Regular"/>
                <a:sym typeface="Poppins Regular"/>
              </a:defRPr>
            </a:pPr>
            <a:r>
              <a:rPr lang="en-US" sz="15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Bank of America</a:t>
            </a:r>
            <a:r>
              <a:rPr lang="en-US" sz="15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1-2% p.a.</a:t>
            </a:r>
            <a:r>
              <a:rPr lang="sk-SK" sz="15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</a:p>
        </p:txBody>
      </p:sp>
      <p:sp>
        <p:nvSpPr>
          <p:cNvPr id="530" name="Zástupný symbol textu 7">
            <a:extLst>
              <a:ext uri="{FF2B5EF4-FFF2-40B4-BE49-F238E27FC236}">
                <a16:creationId xmlns:a16="http://schemas.microsoft.com/office/drawing/2014/main" id="{1652DF6D-A1C6-FBB1-4220-66636AABAEB8}"/>
              </a:ext>
            </a:extLst>
          </p:cNvPr>
          <p:cNvSpPr/>
          <p:nvPr/>
        </p:nvSpPr>
        <p:spPr>
          <a:xfrm>
            <a:off x="490984" y="441563"/>
            <a:ext cx="4717844" cy="4302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>
            <a:lvl1pPr defTabSz="630936">
              <a:lnSpc>
                <a:spcPct val="90000"/>
              </a:lnSpc>
              <a:spcBef>
                <a:spcPts val="600"/>
              </a:spcBef>
              <a:defRPr sz="1932">
                <a:solidFill>
                  <a:srgbClr val="13336A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lvl1pPr>
          </a:lstStyle>
          <a:p>
            <a:r>
              <a:rPr lang="sk-SK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Budúcnosť ponúka nižšie výnosy</a:t>
            </a: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1FC339DC-FE24-CC07-ECAE-7CAADA388F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028" y="441563"/>
            <a:ext cx="4946315" cy="5919952"/>
          </a:xfrm>
          <a:prstGeom prst="rect">
            <a:avLst/>
          </a:prstGeom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id="{D67031C0-96A3-6C76-9051-B5DE641251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807" y="3611444"/>
            <a:ext cx="4309531" cy="2654421"/>
          </a:xfrm>
          <a:prstGeom prst="rect">
            <a:avLst/>
          </a:prstGeom>
        </p:spPr>
      </p:pic>
      <p:sp>
        <p:nvSpPr>
          <p:cNvPr id="8" name="BlokTextu 7">
            <a:extLst>
              <a:ext uri="{FF2B5EF4-FFF2-40B4-BE49-F238E27FC236}">
                <a16:creationId xmlns:a16="http://schemas.microsoft.com/office/drawing/2014/main" id="{280A724D-4F07-7579-091E-75E616EE851C}"/>
              </a:ext>
            </a:extLst>
          </p:cNvPr>
          <p:cNvSpPr txBox="1"/>
          <p:nvPr/>
        </p:nvSpPr>
        <p:spPr>
          <a:xfrm>
            <a:off x="714383" y="6427338"/>
            <a:ext cx="2300399" cy="24622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sk-SK" sz="1000" dirty="0">
                <a:solidFill>
                  <a:srgbClr val="13336A"/>
                </a:solidFill>
              </a:rPr>
              <a:t>zdroj: </a:t>
            </a:r>
            <a:r>
              <a:rPr lang="en-US" sz="1000" dirty="0">
                <a:solidFill>
                  <a:srgbClr val="13336A"/>
                </a:solidFill>
              </a:rPr>
              <a:t>Bloomberg</a:t>
            </a:r>
            <a:endParaRPr lang="sk-SK" sz="1000" dirty="0">
              <a:solidFill>
                <a:srgbClr val="13336A"/>
              </a:solidFill>
            </a:endParaRPr>
          </a:p>
        </p:txBody>
      </p:sp>
      <p:sp>
        <p:nvSpPr>
          <p:cNvPr id="2" name="BlokTextu 1">
            <a:extLst>
              <a:ext uri="{FF2B5EF4-FFF2-40B4-BE49-F238E27FC236}">
                <a16:creationId xmlns:a16="http://schemas.microsoft.com/office/drawing/2014/main" id="{E7E339A8-1FC6-CF41-3C0E-B7711F7E3CF2}"/>
              </a:ext>
            </a:extLst>
          </p:cNvPr>
          <p:cNvSpPr txBox="1"/>
          <p:nvPr/>
        </p:nvSpPr>
        <p:spPr>
          <a:xfrm>
            <a:off x="9569584" y="6463863"/>
            <a:ext cx="2344776" cy="24622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r"/>
            <a:r>
              <a:rPr lang="sk-SK" sz="1000" dirty="0">
                <a:solidFill>
                  <a:srgbClr val="13336A"/>
                </a:solidFill>
              </a:rPr>
              <a:t>zdroj: </a:t>
            </a:r>
            <a:r>
              <a:rPr lang="sk-SK" sz="1000" dirty="0" err="1">
                <a:solidFill>
                  <a:srgbClr val="13336A"/>
                </a:solidFill>
              </a:rPr>
              <a:t>Vanguard</a:t>
            </a:r>
            <a:endParaRPr lang="sk-SK" sz="1000" dirty="0">
              <a:solidFill>
                <a:srgbClr val="1333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775226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EF8FAD-FCFB-A737-681C-3D1C0EBFEF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Zástupný symbol textu 7">
            <a:extLst>
              <a:ext uri="{FF2B5EF4-FFF2-40B4-BE49-F238E27FC236}">
                <a16:creationId xmlns:a16="http://schemas.microsoft.com/office/drawing/2014/main" id="{A4D5B128-1C3C-F4EC-5E00-B371EE2CCA58}"/>
              </a:ext>
            </a:extLst>
          </p:cNvPr>
          <p:cNvSpPr/>
          <p:nvPr/>
        </p:nvSpPr>
        <p:spPr>
          <a:xfrm>
            <a:off x="427925" y="417643"/>
            <a:ext cx="4717844" cy="4302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>
            <a:lvl1pPr defTabSz="630936">
              <a:lnSpc>
                <a:spcPct val="90000"/>
              </a:lnSpc>
              <a:spcBef>
                <a:spcPts val="600"/>
              </a:spcBef>
              <a:defRPr sz="1932">
                <a:solidFill>
                  <a:srgbClr val="13336A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lvl1pPr>
          </a:lstStyle>
          <a:p>
            <a:r>
              <a:rPr lang="en-US" sz="2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Akci</a:t>
            </a:r>
            <a:r>
              <a:rPr lang="sk-SK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</a:t>
            </a:r>
            <a:r>
              <a:rPr lang="en-US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</a:t>
            </a:r>
            <a:r>
              <a:rPr lang="en-US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javia</a:t>
            </a:r>
            <a:r>
              <a:rPr lang="en-US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drah</a:t>
            </a:r>
            <a:r>
              <a:rPr lang="sk-SK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é</a:t>
            </a:r>
            <a:r>
              <a:rPr lang="en-US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…</a:t>
            </a:r>
            <a:endParaRPr sz="2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9264945D-D8B3-E2F2-3083-6334DFA3F3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925" y="936752"/>
            <a:ext cx="3915565" cy="2790359"/>
          </a:xfrm>
          <a:prstGeom prst="rect">
            <a:avLst/>
          </a:prstGeom>
        </p:spPr>
      </p:pic>
      <p:sp>
        <p:nvSpPr>
          <p:cNvPr id="5" name="BlokTextu 4">
            <a:extLst>
              <a:ext uri="{FF2B5EF4-FFF2-40B4-BE49-F238E27FC236}">
                <a16:creationId xmlns:a16="http://schemas.microsoft.com/office/drawing/2014/main" id="{29219E53-C6CA-5FC9-0DBA-662EB87DD43F}"/>
              </a:ext>
            </a:extLst>
          </p:cNvPr>
          <p:cNvSpPr txBox="1"/>
          <p:nvPr/>
        </p:nvSpPr>
        <p:spPr>
          <a:xfrm>
            <a:off x="1446703" y="1962602"/>
            <a:ext cx="2152305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rPr>
              <a:t>Avg </a:t>
            </a:r>
            <a:r>
              <a:rPr kumimoji="0" lang="en-US" sz="1800" b="1" i="0" u="none" strike="noStrike" cap="none" spc="0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rPr>
              <a:t>fwd</a:t>
            </a:r>
            <a:r>
              <a:rPr kumimoji="0" lang="en-US" sz="18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rPr>
              <a:t> PE ~18x</a:t>
            </a:r>
            <a:endParaRPr kumimoji="0" lang="sk-SK" sz="18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0" name="Obrázok 9">
            <a:extLst>
              <a:ext uri="{FF2B5EF4-FFF2-40B4-BE49-F238E27FC236}">
                <a16:creationId xmlns:a16="http://schemas.microsoft.com/office/drawing/2014/main" id="{852D690A-B948-0933-BC1E-7CDB570E74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428" y="3800151"/>
            <a:ext cx="3994256" cy="2790359"/>
          </a:xfrm>
          <a:prstGeom prst="rect">
            <a:avLst/>
          </a:prstGeom>
        </p:spPr>
      </p:pic>
      <p:sp>
        <p:nvSpPr>
          <p:cNvPr id="8" name="BlokTextu 7">
            <a:extLst>
              <a:ext uri="{FF2B5EF4-FFF2-40B4-BE49-F238E27FC236}">
                <a16:creationId xmlns:a16="http://schemas.microsoft.com/office/drawing/2014/main" id="{9CF05C19-5C25-E210-0F7B-996ED654A31B}"/>
              </a:ext>
            </a:extLst>
          </p:cNvPr>
          <p:cNvSpPr txBox="1"/>
          <p:nvPr/>
        </p:nvSpPr>
        <p:spPr>
          <a:xfrm>
            <a:off x="3081665" y="4826000"/>
            <a:ext cx="2152305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rPr>
              <a:t>Avg CAPE ~24x</a:t>
            </a:r>
            <a:endParaRPr kumimoji="0" lang="sk-SK" sz="18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2" name="Obrázok 11">
            <a:extLst>
              <a:ext uri="{FF2B5EF4-FFF2-40B4-BE49-F238E27FC236}">
                <a16:creationId xmlns:a16="http://schemas.microsoft.com/office/drawing/2014/main" id="{6A88C9A7-DDF8-F83D-2C5E-E316EFE397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5567" y="1140577"/>
            <a:ext cx="4995278" cy="4995278"/>
          </a:xfrm>
          <a:prstGeom prst="rect">
            <a:avLst/>
          </a:prstGeom>
        </p:spPr>
      </p:pic>
      <p:sp>
        <p:nvSpPr>
          <p:cNvPr id="13" name="BlokTextu 12">
            <a:extLst>
              <a:ext uri="{FF2B5EF4-FFF2-40B4-BE49-F238E27FC236}">
                <a16:creationId xmlns:a16="http://schemas.microsoft.com/office/drawing/2014/main" id="{AC29E359-7B7C-5F49-0D20-3E08874A137C}"/>
              </a:ext>
            </a:extLst>
          </p:cNvPr>
          <p:cNvSpPr txBox="1"/>
          <p:nvPr/>
        </p:nvSpPr>
        <p:spPr>
          <a:xfrm>
            <a:off x="277640" y="6506224"/>
            <a:ext cx="2303501" cy="24622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sk-SK" sz="1000" dirty="0">
                <a:solidFill>
                  <a:srgbClr val="13336A"/>
                </a:solidFill>
              </a:rPr>
              <a:t>zdroj: </a:t>
            </a:r>
            <a:r>
              <a:rPr lang="en-US" sz="1000" dirty="0">
                <a:solidFill>
                  <a:srgbClr val="13336A"/>
                </a:solidFill>
              </a:rPr>
              <a:t>Bloomberg</a:t>
            </a:r>
            <a:endParaRPr lang="sk-SK" sz="1000" dirty="0">
              <a:solidFill>
                <a:srgbClr val="13336A"/>
              </a:solidFill>
            </a:endParaRPr>
          </a:p>
        </p:txBody>
      </p:sp>
      <p:sp>
        <p:nvSpPr>
          <p:cNvPr id="2" name="BlokTextu 1">
            <a:extLst>
              <a:ext uri="{FF2B5EF4-FFF2-40B4-BE49-F238E27FC236}">
                <a16:creationId xmlns:a16="http://schemas.microsoft.com/office/drawing/2014/main" id="{3436F239-164E-F31D-CCBD-FEB342C5018D}"/>
              </a:ext>
            </a:extLst>
          </p:cNvPr>
          <p:cNvSpPr txBox="1"/>
          <p:nvPr/>
        </p:nvSpPr>
        <p:spPr>
          <a:xfrm>
            <a:off x="9569584" y="6505913"/>
            <a:ext cx="2344776" cy="24622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r"/>
            <a:r>
              <a:rPr lang="sk-SK" sz="1000" dirty="0">
                <a:solidFill>
                  <a:srgbClr val="13336A"/>
                </a:solidFill>
              </a:rPr>
              <a:t>zdroj: </a:t>
            </a:r>
            <a:r>
              <a:rPr lang="sk-SK" sz="1000" dirty="0" err="1">
                <a:solidFill>
                  <a:srgbClr val="13336A"/>
                </a:solidFill>
              </a:rPr>
              <a:t>BofA</a:t>
            </a:r>
            <a:endParaRPr lang="sk-SK" sz="1000" dirty="0">
              <a:solidFill>
                <a:srgbClr val="1333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284066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Zástupný symbol textu 1"/>
          <p:cNvSpPr txBox="1">
            <a:spLocks noGrp="1"/>
          </p:cNvSpPr>
          <p:nvPr>
            <p:ph type="body" sz="half" idx="1"/>
          </p:nvPr>
        </p:nvSpPr>
        <p:spPr>
          <a:xfrm>
            <a:off x="2149928" y="1360714"/>
            <a:ext cx="7892144" cy="4136573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  <a:spcBef>
                <a:spcPts val="0"/>
              </a:spcBef>
              <a:defRPr>
                <a:solidFill>
                  <a:srgbClr val="13336A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rPr lang="sk-SK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Ako teda ďalej?</a:t>
            </a:r>
            <a:endParaRPr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0878644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D3D4AA-4919-1E76-E6ED-5788224AF4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Zástupný symbol textu 7">
            <a:extLst>
              <a:ext uri="{FF2B5EF4-FFF2-40B4-BE49-F238E27FC236}">
                <a16:creationId xmlns:a16="http://schemas.microsoft.com/office/drawing/2014/main" id="{571AF68C-BBE8-6B8C-3C78-52E6ECD07C6B}"/>
              </a:ext>
            </a:extLst>
          </p:cNvPr>
          <p:cNvSpPr/>
          <p:nvPr/>
        </p:nvSpPr>
        <p:spPr>
          <a:xfrm>
            <a:off x="427924" y="417643"/>
            <a:ext cx="6816331" cy="4302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Autofit/>
          </a:bodyPr>
          <a:lstStyle>
            <a:lvl1pPr defTabSz="630936">
              <a:lnSpc>
                <a:spcPct val="90000"/>
              </a:lnSpc>
              <a:spcBef>
                <a:spcPts val="600"/>
              </a:spcBef>
              <a:defRPr sz="1932">
                <a:solidFill>
                  <a:srgbClr val="13336A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lvl1pPr>
          </a:lstStyle>
          <a:p>
            <a:r>
              <a:rPr lang="sk-SK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Zainvestujme 10 000 USD v týchto prípadoch</a:t>
            </a:r>
            <a:endParaRPr sz="2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id="{E064E3AA-84C8-9C54-2AA7-8F6C753712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057" y="1169452"/>
            <a:ext cx="5153025" cy="1857375"/>
          </a:xfrm>
          <a:prstGeom prst="rect">
            <a:avLst/>
          </a:prstGeom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id="{F4C2BE7B-3675-214F-CE63-303EA7D0A0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4910" y="1096507"/>
            <a:ext cx="5257800" cy="1695450"/>
          </a:xfrm>
          <a:prstGeom prst="rect">
            <a:avLst/>
          </a:prstGeom>
        </p:spPr>
      </p:pic>
      <p:pic>
        <p:nvPicPr>
          <p:cNvPr id="9" name="Obrázok 8">
            <a:extLst>
              <a:ext uri="{FF2B5EF4-FFF2-40B4-BE49-F238E27FC236}">
                <a16:creationId xmlns:a16="http://schemas.microsoft.com/office/drawing/2014/main" id="{C065BB7C-84E8-F492-3039-F625EAE5CA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925" y="3330316"/>
            <a:ext cx="5372100" cy="1314450"/>
          </a:xfrm>
          <a:prstGeom prst="rect">
            <a:avLst/>
          </a:prstGeom>
        </p:spPr>
      </p:pic>
      <p:pic>
        <p:nvPicPr>
          <p:cNvPr id="11" name="Obrázok 10">
            <a:extLst>
              <a:ext uri="{FF2B5EF4-FFF2-40B4-BE49-F238E27FC236}">
                <a16:creationId xmlns:a16="http://schemas.microsoft.com/office/drawing/2014/main" id="{F22B82F0-4137-99CC-CCA5-20D9CBBE9A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6822" y="3301741"/>
            <a:ext cx="5133975" cy="1343025"/>
          </a:xfrm>
          <a:prstGeom prst="rect">
            <a:avLst/>
          </a:prstGeom>
        </p:spPr>
      </p:pic>
      <p:pic>
        <p:nvPicPr>
          <p:cNvPr id="13" name="Obrázok 12">
            <a:extLst>
              <a:ext uri="{FF2B5EF4-FFF2-40B4-BE49-F238E27FC236}">
                <a16:creationId xmlns:a16="http://schemas.microsoft.com/office/drawing/2014/main" id="{CAFC65A0-1276-5024-6F18-0780D2A33A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2225" y="4957308"/>
            <a:ext cx="5257800" cy="1238250"/>
          </a:xfrm>
          <a:prstGeom prst="rect">
            <a:avLst/>
          </a:prstGeom>
        </p:spPr>
      </p:pic>
      <p:sp>
        <p:nvSpPr>
          <p:cNvPr id="4" name="BlokTextu 3">
            <a:extLst>
              <a:ext uri="{FF2B5EF4-FFF2-40B4-BE49-F238E27FC236}">
                <a16:creationId xmlns:a16="http://schemas.microsoft.com/office/drawing/2014/main" id="{83E9ECEA-442C-9DFC-C1B0-CC0B3A634366}"/>
              </a:ext>
            </a:extLst>
          </p:cNvPr>
          <p:cNvSpPr txBox="1"/>
          <p:nvPr/>
        </p:nvSpPr>
        <p:spPr>
          <a:xfrm>
            <a:off x="9569584" y="6463863"/>
            <a:ext cx="2344776" cy="24622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r"/>
            <a:r>
              <a:rPr lang="sk-SK" sz="1000" dirty="0">
                <a:solidFill>
                  <a:srgbClr val="13336A"/>
                </a:solidFill>
              </a:rPr>
              <a:t>zdroj: WSJ</a:t>
            </a:r>
          </a:p>
        </p:txBody>
      </p:sp>
    </p:spTree>
    <p:extLst>
      <p:ext uri="{BB962C8B-B14F-4D97-AF65-F5344CB8AC3E}">
        <p14:creationId xmlns:p14="http://schemas.microsoft.com/office/powerpoint/2010/main" val="4239434728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Vlastný návrh">
  <a:themeElements>
    <a:clrScheme name="Vlastný návrh">
      <a:dk1>
        <a:srgbClr val="2E2A25"/>
      </a:dk1>
      <a:lt1>
        <a:srgbClr val="FFFFFF"/>
      </a:lt1>
      <a:dk2>
        <a:srgbClr val="A7A7A7"/>
      </a:dk2>
      <a:lt2>
        <a:srgbClr val="535353"/>
      </a:lt2>
      <a:accent1>
        <a:srgbClr val="E63C2F"/>
      </a:accent1>
      <a:accent2>
        <a:srgbClr val="00B3E3"/>
      </a:accent2>
      <a:accent3>
        <a:srgbClr val="0073A2"/>
      </a:accent3>
      <a:accent4>
        <a:srgbClr val="66B245"/>
      </a:accent4>
      <a:accent5>
        <a:srgbClr val="009D4E"/>
      </a:accent5>
      <a:accent6>
        <a:srgbClr val="B2B2B2"/>
      </a:accent6>
      <a:hlink>
        <a:srgbClr val="0000FF"/>
      </a:hlink>
      <a:folHlink>
        <a:srgbClr val="FF00FF"/>
      </a:folHlink>
    </a:clrScheme>
    <a:fontScheme name="Vlastný návrh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Vlastný návrh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D8B00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2E2A25"/>
            </a:solidFill>
            <a:effectLst/>
            <a:uFillTx/>
            <a:latin typeface="Open Sans"/>
            <a:ea typeface="Open Sans"/>
            <a:cs typeface="Open Sans"/>
            <a:sym typeface="Open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2E2A25"/>
            </a:solidFill>
            <a:effectLst/>
            <a:uFillTx/>
            <a:latin typeface="Open Sans"/>
            <a:ea typeface="Open Sans"/>
            <a:cs typeface="Open Sans"/>
            <a:sym typeface="Open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Vlastný návrh">
  <a:themeElements>
    <a:clrScheme name="Vlastný návrh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E63C2F"/>
      </a:accent1>
      <a:accent2>
        <a:srgbClr val="00B3E3"/>
      </a:accent2>
      <a:accent3>
        <a:srgbClr val="0073A2"/>
      </a:accent3>
      <a:accent4>
        <a:srgbClr val="66B245"/>
      </a:accent4>
      <a:accent5>
        <a:srgbClr val="009D4E"/>
      </a:accent5>
      <a:accent6>
        <a:srgbClr val="B2B2B2"/>
      </a:accent6>
      <a:hlink>
        <a:srgbClr val="0000FF"/>
      </a:hlink>
      <a:folHlink>
        <a:srgbClr val="FF00FF"/>
      </a:folHlink>
    </a:clrScheme>
    <a:fontScheme name="Vlastný návrh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Vlastný návrh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D8B00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2E2A25"/>
            </a:solidFill>
            <a:effectLst/>
            <a:uFillTx/>
            <a:latin typeface="Open Sans"/>
            <a:ea typeface="Open Sans"/>
            <a:cs typeface="Open Sans"/>
            <a:sym typeface="Open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2E2A25"/>
            </a:solidFill>
            <a:effectLst/>
            <a:uFillTx/>
            <a:latin typeface="Open Sans"/>
            <a:ea typeface="Open Sans"/>
            <a:cs typeface="Open Sans"/>
            <a:sym typeface="Open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1298</TotalTime>
  <Words>786</Words>
  <Application>Microsoft Office PowerPoint</Application>
  <PresentationFormat>Širokouhlá</PresentationFormat>
  <Paragraphs>115</Paragraphs>
  <Slides>26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6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26</vt:i4>
      </vt:variant>
    </vt:vector>
  </HeadingPairs>
  <TitlesOfParts>
    <vt:vector size="33" baseType="lpstr">
      <vt:lpstr>Arial</vt:lpstr>
      <vt:lpstr>Calibri</vt:lpstr>
      <vt:lpstr>Open Sans</vt:lpstr>
      <vt:lpstr>Open Sans Condensed Bold</vt:lpstr>
      <vt:lpstr>Poppins Regular</vt:lpstr>
      <vt:lpstr>Wingdings</vt:lpstr>
      <vt:lpstr>Vlastný návrh</vt:lpstr>
      <vt:lpstr>Sú akcie atraktívne aj v nasledujúcej dekáde?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IAD SPORENIE</dc:title>
  <dc:creator>Petheöová, Veronika</dc:creator>
  <cp:lastModifiedBy>Michal Durica</cp:lastModifiedBy>
  <cp:revision>119</cp:revision>
  <dcterms:modified xsi:type="dcterms:W3CDTF">2024-10-31T14:50:23Z</dcterms:modified>
</cp:coreProperties>
</file>