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11"/>
  </p:notesMasterIdLst>
  <p:handoutMasterIdLst>
    <p:handoutMasterId r:id="rId12"/>
  </p:handoutMasterIdLst>
  <p:sldIdLst>
    <p:sldId id="265" r:id="rId2"/>
    <p:sldId id="399" r:id="rId3"/>
    <p:sldId id="405" r:id="rId4"/>
    <p:sldId id="406" r:id="rId5"/>
    <p:sldId id="410" r:id="rId6"/>
    <p:sldId id="429" r:id="rId7"/>
    <p:sldId id="380" r:id="rId8"/>
    <p:sldId id="368" r:id="rId9"/>
    <p:sldId id="335" r:id="rId10"/>
  </p:sldIdLst>
  <p:sldSz cx="9144000" cy="6858000" type="screen4x3"/>
  <p:notesSz cx="7315200" cy="96012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86F20151-F88F-4630-8ECE-00A3A95A1DCC}">
          <p14:sldIdLst>
            <p14:sldId id="265"/>
            <p14:sldId id="399"/>
          </p14:sldIdLst>
        </p14:section>
        <p14:section name="Oddíl bez názvu" id="{608DD6AD-0B30-4315-9E61-0BF3CDC8F84D}">
          <p14:sldIdLst>
            <p14:sldId id="405"/>
            <p14:sldId id="406"/>
            <p14:sldId id="410"/>
            <p14:sldId id="429"/>
            <p14:sldId id="380"/>
            <p14:sldId id="368"/>
            <p14:sldId id="3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5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." initials="." lastIdx="8" clrIdx="0">
    <p:extLst>
      <p:ext uri="{19B8F6BF-5375-455C-9EA6-DF929625EA0E}">
        <p15:presenceInfo xmlns:p15="http://schemas.microsoft.com/office/powerpoint/2012/main" userId="." providerId="None"/>
      </p:ext>
    </p:extLst>
  </p:cmAuthor>
  <p:cmAuthor id="2" name="Účet Microsoft" initials="ÚM" lastIdx="1" clrIdx="1">
    <p:extLst>
      <p:ext uri="{19B8F6BF-5375-455C-9EA6-DF929625EA0E}">
        <p15:presenceInfo xmlns:p15="http://schemas.microsoft.com/office/powerpoint/2012/main" userId="11935fc642e0820f" providerId="Windows Live"/>
      </p:ext>
    </p:extLst>
  </p:cmAuthor>
  <p:cmAuthor id="3" name="admin" initials="a" lastIdx="2" clrIdx="2">
    <p:extLst>
      <p:ext uri="{19B8F6BF-5375-455C-9EA6-DF929625EA0E}">
        <p15:presenceInfo xmlns:p15="http://schemas.microsoft.com/office/powerpoint/2012/main" userId="4c412f02ff11bfd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33"/>
    <a:srgbClr val="CC3300"/>
    <a:srgbClr val="993300"/>
    <a:srgbClr val="A9A98F"/>
    <a:srgbClr val="A9AF9D"/>
    <a:srgbClr val="969696"/>
    <a:srgbClr val="990033"/>
    <a:srgbClr val="CC0066"/>
    <a:srgbClr val="66C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2BA33C-D8A3-47AC-AD81-F336B2EEB080}" v="15" dt="2026-05-21T08:38:52.3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1" autoAdjust="0"/>
    <p:restoredTop sz="96038" autoAdjust="0"/>
  </p:normalViewPr>
  <p:slideViewPr>
    <p:cSldViewPr>
      <p:cViewPr varScale="1">
        <p:scale>
          <a:sx n="67" d="100"/>
          <a:sy n="67" d="100"/>
        </p:scale>
        <p:origin x="134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136" y="-90"/>
      </p:cViewPr>
      <p:guideLst>
        <p:guide orient="horz" pos="3025"/>
        <p:guide pos="23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romir Sladkovsky" userId="6331d162-f624-4246-98df-d34d466c589e" providerId="ADAL" clId="{530574B6-E769-4067-B2E9-ABC0DDC48513}"/>
    <pc:docChg chg="undo custSel addSld delSld modSld modSection">
      <pc:chgData name="Jaromir Sladkovsky" userId="6331d162-f624-4246-98df-d34d466c589e" providerId="ADAL" clId="{530574B6-E769-4067-B2E9-ABC0DDC48513}" dt="2026-05-21T08:39:11.207" v="237" actId="47"/>
      <pc:docMkLst>
        <pc:docMk/>
      </pc:docMkLst>
      <pc:sldChg chg="modSp add mod">
        <pc:chgData name="Jaromir Sladkovsky" userId="6331d162-f624-4246-98df-d34d466c589e" providerId="ADAL" clId="{530574B6-E769-4067-B2E9-ABC0DDC48513}" dt="2026-05-21T08:32:46.981" v="130" actId="20577"/>
        <pc:sldMkLst>
          <pc:docMk/>
          <pc:sldMk cId="3771565906" sldId="368"/>
        </pc:sldMkLst>
        <pc:spChg chg="mod">
          <ac:chgData name="Jaromir Sladkovsky" userId="6331d162-f624-4246-98df-d34d466c589e" providerId="ADAL" clId="{530574B6-E769-4067-B2E9-ABC0DDC48513}" dt="2026-05-21T08:32:03.187" v="86" actId="20577"/>
          <ac:spMkLst>
            <pc:docMk/>
            <pc:sldMk cId="3771565906" sldId="368"/>
            <ac:spMk id="2" creationId="{00000000-0000-0000-0000-000000000000}"/>
          </ac:spMkLst>
        </pc:spChg>
        <pc:spChg chg="mod">
          <ac:chgData name="Jaromir Sladkovsky" userId="6331d162-f624-4246-98df-d34d466c589e" providerId="ADAL" clId="{530574B6-E769-4067-B2E9-ABC0DDC48513}" dt="2026-05-21T08:32:46.981" v="130" actId="20577"/>
          <ac:spMkLst>
            <pc:docMk/>
            <pc:sldMk cId="3771565906" sldId="368"/>
            <ac:spMk id="3" creationId="{00000000-0000-0000-0000-000000000000}"/>
          </ac:spMkLst>
        </pc:spChg>
      </pc:sldChg>
      <pc:sldChg chg="modSp mod">
        <pc:chgData name="Jaromir Sladkovsky" userId="6331d162-f624-4246-98df-d34d466c589e" providerId="ADAL" clId="{530574B6-E769-4067-B2E9-ABC0DDC48513}" dt="2026-05-21T08:34:58.708" v="174" actId="20577"/>
        <pc:sldMkLst>
          <pc:docMk/>
          <pc:sldMk cId="3523442566" sldId="399"/>
        </pc:sldMkLst>
        <pc:spChg chg="mod">
          <ac:chgData name="Jaromir Sladkovsky" userId="6331d162-f624-4246-98df-d34d466c589e" providerId="ADAL" clId="{530574B6-E769-4067-B2E9-ABC0DDC48513}" dt="2026-05-21T08:34:58.708" v="174" actId="20577"/>
          <ac:spMkLst>
            <pc:docMk/>
            <pc:sldMk cId="3523442566" sldId="399"/>
            <ac:spMk id="6" creationId="{00000000-0000-0000-0000-000000000000}"/>
          </ac:spMkLst>
        </pc:spChg>
        <pc:spChg chg="mod">
          <ac:chgData name="Jaromir Sladkovsky" userId="6331d162-f624-4246-98df-d34d466c589e" providerId="ADAL" clId="{530574B6-E769-4067-B2E9-ABC0DDC48513}" dt="2026-05-21T08:33:57.974" v="150" actId="20577"/>
          <ac:spMkLst>
            <pc:docMk/>
            <pc:sldMk cId="3523442566" sldId="399"/>
            <ac:spMk id="7" creationId="{00000000-0000-0000-0000-000000000000}"/>
          </ac:spMkLst>
        </pc:spChg>
        <pc:spChg chg="mod">
          <ac:chgData name="Jaromir Sladkovsky" userId="6331d162-f624-4246-98df-d34d466c589e" providerId="ADAL" clId="{530574B6-E769-4067-B2E9-ABC0DDC48513}" dt="2026-05-21T08:34:10.716" v="153" actId="14100"/>
          <ac:spMkLst>
            <pc:docMk/>
            <pc:sldMk cId="3523442566" sldId="399"/>
            <ac:spMk id="9" creationId="{00000000-0000-0000-0000-000000000000}"/>
          </ac:spMkLst>
        </pc:spChg>
      </pc:sldChg>
      <pc:sldChg chg="addSp delSp modSp mod">
        <pc:chgData name="Jaromir Sladkovsky" userId="6331d162-f624-4246-98df-d34d466c589e" providerId="ADAL" clId="{530574B6-E769-4067-B2E9-ABC0DDC48513}" dt="2026-05-21T08:39:01.415" v="236" actId="20577"/>
        <pc:sldMkLst>
          <pc:docMk/>
          <pc:sldMk cId="3371457004" sldId="405"/>
        </pc:sldMkLst>
        <pc:spChg chg="add del mod">
          <ac:chgData name="Jaromir Sladkovsky" userId="6331d162-f624-4246-98df-d34d466c589e" providerId="ADAL" clId="{530574B6-E769-4067-B2E9-ABC0DDC48513}" dt="2026-05-21T08:39:01.415" v="236" actId="20577"/>
          <ac:spMkLst>
            <pc:docMk/>
            <pc:sldMk cId="3371457004" sldId="405"/>
            <ac:spMk id="2" creationId="{DD97ED19-F23A-D429-5933-5F6D04E203E1}"/>
          </ac:spMkLst>
        </pc:spChg>
      </pc:sldChg>
      <pc:sldChg chg="del">
        <pc:chgData name="Jaromir Sladkovsky" userId="6331d162-f624-4246-98df-d34d466c589e" providerId="ADAL" clId="{530574B6-E769-4067-B2E9-ABC0DDC48513}" dt="2026-05-21T08:39:11.207" v="237" actId="47"/>
        <pc:sldMkLst>
          <pc:docMk/>
          <pc:sldMk cId="2483194631" sldId="428"/>
        </pc:sldMkLst>
      </pc:sldChg>
      <pc:sldChg chg="new del">
        <pc:chgData name="Jaromir Sladkovsky" userId="6331d162-f624-4246-98df-d34d466c589e" providerId="ADAL" clId="{530574B6-E769-4067-B2E9-ABC0DDC48513}" dt="2026-05-21T08:37:40.708" v="226" actId="680"/>
        <pc:sldMkLst>
          <pc:docMk/>
          <pc:sldMk cId="710860840" sldId="43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AKAT-SERVER-4\Shared-Data\Tiskov&#233;%20zpr&#225;vy\TZ2026\V&#253;ro&#269;n&#237;%20TZ\Podklady\Tiskov&#225;%20zpr&#225;va%20tabulka%202025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AKAT-SERVER-4\Shared-Data\Tiskov&#233;%20zpr&#225;vy\TZ2026\V&#253;ro&#269;n&#237;%20TZ\Podklady\Tiskov&#225;%20zpr&#225;va%20tabulka%20202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rtlCol="0" anchor="ctr" anchorCtr="1"/>
          <a:lstStyle/>
          <a:p>
            <a:pPr lvl="0" algn="ctr">
              <a:defRPr lang="cs-CZ" sz="1800" b="1" kern="1200" spc="50">
                <a:solidFill>
                  <a:sysClr val="windowText" lastClr="000000">
                    <a:lumMod val="65000"/>
                    <a:lumOff val="35000"/>
                  </a:sysClr>
                </a:solidFill>
                <a:effectLst>
                  <a:outerShdw blurRad="50800" dist="25400" dir="5400000" algn="ctr" rotWithShape="0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cs-CZ" sz="1800" b="1">
                <a:effectLst>
                  <a:outerShdw blurRad="50800" dist="25400" dir="5400000" algn="ctr" rotWithShape="0">
                    <a:srgbClr val="000000">
                      <a:alpha val="43000"/>
                    </a:srgbClr>
                  </a:outerShdw>
                </a:effectLst>
              </a:rPr>
              <a:t>Vývoj majetku ve fondech (mld. Kč)</a:t>
            </a:r>
            <a:endParaRPr lang="cs-CZ" b="0">
              <a:effectLst/>
            </a:endParaRPr>
          </a:p>
        </c:rich>
      </c:tx>
      <c:layout>
        <c:manualLayout>
          <c:xMode val="edge"/>
          <c:yMode val="edge"/>
          <c:x val="0.21880448377023015"/>
          <c:y val="1.856518866324794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'Tisková zpráva tabulka 2025.xlsx'!VMDomLabel</c:f>
              <c:strCache>
                <c:ptCount val="1"/>
                <c:pt idx="0">
                  <c:v>Domácí fondy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rtlCol="0" anchor="ctr" anchorCtr="1">
                <a:spAutoFit/>
              </a:bodyPr>
              <a:lstStyle/>
              <a:p>
                <a:pPr lvl="0">
                  <a:defRPr sz="900" b="0" kern="120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[0]!VMKvartal</c:f>
              <c:strCache>
                <c:ptCount val="30"/>
                <c:pt idx="0">
                  <c:v>Q4/2025</c:v>
                </c:pt>
                <c:pt idx="1">
                  <c:v>Q3/2025</c:v>
                </c:pt>
                <c:pt idx="2">
                  <c:v>Q2/2025</c:v>
                </c:pt>
                <c:pt idx="3">
                  <c:v>Q1/2025</c:v>
                </c:pt>
                <c:pt idx="4">
                  <c:v>Q4/2024</c:v>
                </c:pt>
                <c:pt idx="5">
                  <c:v>Q3/2024</c:v>
                </c:pt>
                <c:pt idx="6">
                  <c:v>Q2/2024</c:v>
                </c:pt>
                <c:pt idx="7">
                  <c:v>Q1/2024</c:v>
                </c:pt>
                <c:pt idx="8">
                  <c:v>2023</c:v>
                </c:pt>
                <c:pt idx="9">
                  <c:v>2022</c:v>
                </c:pt>
                <c:pt idx="10">
                  <c:v>2021</c:v>
                </c:pt>
                <c:pt idx="11">
                  <c:v>2020</c:v>
                </c:pt>
                <c:pt idx="12">
                  <c:v>2019</c:v>
                </c:pt>
                <c:pt idx="13">
                  <c:v>2018</c:v>
                </c:pt>
                <c:pt idx="14">
                  <c:v>2017</c:v>
                </c:pt>
                <c:pt idx="15">
                  <c:v>2016</c:v>
                </c:pt>
                <c:pt idx="16">
                  <c:v>2015</c:v>
                </c:pt>
                <c:pt idx="17">
                  <c:v>2014</c:v>
                </c:pt>
                <c:pt idx="18">
                  <c:v>2013</c:v>
                </c:pt>
                <c:pt idx="19">
                  <c:v>2012</c:v>
                </c:pt>
                <c:pt idx="20">
                  <c:v>2011</c:v>
                </c:pt>
                <c:pt idx="21">
                  <c:v>2010</c:v>
                </c:pt>
                <c:pt idx="22">
                  <c:v>2009</c:v>
                </c:pt>
                <c:pt idx="23">
                  <c:v>2008</c:v>
                </c:pt>
                <c:pt idx="24">
                  <c:v>2007</c:v>
                </c:pt>
                <c:pt idx="25">
                  <c:v>2006</c:v>
                </c:pt>
                <c:pt idx="26">
                  <c:v>2005</c:v>
                </c:pt>
                <c:pt idx="27">
                  <c:v>2004</c:v>
                </c:pt>
                <c:pt idx="28">
                  <c:v>2003</c:v>
                </c:pt>
                <c:pt idx="29">
                  <c:v>2002</c:v>
                </c:pt>
              </c:strCache>
            </c:strRef>
          </c:cat>
          <c:val>
            <c:numRef>
              <c:f>[0]!VMDom</c:f>
              <c:numCache>
                <c:formatCode>#,##0</c:formatCode>
                <c:ptCount val="30"/>
                <c:pt idx="0">
                  <c:v>951.61740368517405</c:v>
                </c:pt>
                <c:pt idx="1">
                  <c:v>916.52751892260596</c:v>
                </c:pt>
                <c:pt idx="2">
                  <c:v>882.68000057606105</c:v>
                </c:pt>
                <c:pt idx="3">
                  <c:v>848.42872348548303</c:v>
                </c:pt>
                <c:pt idx="4">
                  <c:v>820.05700443114301</c:v>
                </c:pt>
                <c:pt idx="5">
                  <c:v>790.94126834614406</c:v>
                </c:pt>
                <c:pt idx="6">
                  <c:v>733.708825159154</c:v>
                </c:pt>
                <c:pt idx="7">
                  <c:v>704.54707110311404</c:v>
                </c:pt>
                <c:pt idx="8">
                  <c:v>652.22948482786205</c:v>
                </c:pt>
                <c:pt idx="9">
                  <c:v>498.96042886289598</c:v>
                </c:pt>
                <c:pt idx="10">
                  <c:v>439.73085399554998</c:v>
                </c:pt>
                <c:pt idx="11">
                  <c:v>375.04554859856</c:v>
                </c:pt>
                <c:pt idx="12">
                  <c:v>351.28668227329001</c:v>
                </c:pt>
                <c:pt idx="13">
                  <c:v>284.01000618285002</c:v>
                </c:pt>
                <c:pt idx="14">
                  <c:v>280.17746381184003</c:v>
                </c:pt>
                <c:pt idx="15">
                  <c:v>234.59472320398999</c:v>
                </c:pt>
                <c:pt idx="16">
                  <c:v>201.77879783194999</c:v>
                </c:pt>
                <c:pt idx="17">
                  <c:v>160</c:v>
                </c:pt>
                <c:pt idx="18">
                  <c:v>129</c:v>
                </c:pt>
                <c:pt idx="19">
                  <c:v>115</c:v>
                </c:pt>
                <c:pt idx="20">
                  <c:v>108</c:v>
                </c:pt>
                <c:pt idx="21">
                  <c:v>122</c:v>
                </c:pt>
                <c:pt idx="22">
                  <c:v>117</c:v>
                </c:pt>
                <c:pt idx="23">
                  <c:v>121</c:v>
                </c:pt>
                <c:pt idx="24">
                  <c:v>173</c:v>
                </c:pt>
                <c:pt idx="25">
                  <c:v>156</c:v>
                </c:pt>
                <c:pt idx="26">
                  <c:v>143</c:v>
                </c:pt>
                <c:pt idx="27">
                  <c:v>113</c:v>
                </c:pt>
                <c:pt idx="28">
                  <c:v>105</c:v>
                </c:pt>
                <c:pt idx="29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AE-4F87-9AEB-0956012F714B}"/>
            </c:ext>
          </c:extLst>
        </c:ser>
        <c:ser>
          <c:idx val="1"/>
          <c:order val="1"/>
          <c:tx>
            <c:strRef>
              <c:f>'Tisková zpráva tabulka 2025.xlsx'!VMZahrLabel</c:f>
              <c:strCache>
                <c:ptCount val="1"/>
                <c:pt idx="0">
                  <c:v>Zahraniční fondy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rtlCol="0" anchor="ctr" anchorCtr="1">
                <a:spAutoFit/>
              </a:bodyPr>
              <a:lstStyle/>
              <a:p>
                <a:pPr lvl="0">
                  <a:defRPr sz="900" b="0" kern="120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[0]!VMKvartal</c:f>
              <c:strCache>
                <c:ptCount val="30"/>
                <c:pt idx="0">
                  <c:v>Q4/2025</c:v>
                </c:pt>
                <c:pt idx="1">
                  <c:v>Q3/2025</c:v>
                </c:pt>
                <c:pt idx="2">
                  <c:v>Q2/2025</c:v>
                </c:pt>
                <c:pt idx="3">
                  <c:v>Q1/2025</c:v>
                </c:pt>
                <c:pt idx="4">
                  <c:v>Q4/2024</c:v>
                </c:pt>
                <c:pt idx="5">
                  <c:v>Q3/2024</c:v>
                </c:pt>
                <c:pt idx="6">
                  <c:v>Q2/2024</c:v>
                </c:pt>
                <c:pt idx="7">
                  <c:v>Q1/2024</c:v>
                </c:pt>
                <c:pt idx="8">
                  <c:v>2023</c:v>
                </c:pt>
                <c:pt idx="9">
                  <c:v>2022</c:v>
                </c:pt>
                <c:pt idx="10">
                  <c:v>2021</c:v>
                </c:pt>
                <c:pt idx="11">
                  <c:v>2020</c:v>
                </c:pt>
                <c:pt idx="12">
                  <c:v>2019</c:v>
                </c:pt>
                <c:pt idx="13">
                  <c:v>2018</c:v>
                </c:pt>
                <c:pt idx="14">
                  <c:v>2017</c:v>
                </c:pt>
                <c:pt idx="15">
                  <c:v>2016</c:v>
                </c:pt>
                <c:pt idx="16">
                  <c:v>2015</c:v>
                </c:pt>
                <c:pt idx="17">
                  <c:v>2014</c:v>
                </c:pt>
                <c:pt idx="18">
                  <c:v>2013</c:v>
                </c:pt>
                <c:pt idx="19">
                  <c:v>2012</c:v>
                </c:pt>
                <c:pt idx="20">
                  <c:v>2011</c:v>
                </c:pt>
                <c:pt idx="21">
                  <c:v>2010</c:v>
                </c:pt>
                <c:pt idx="22">
                  <c:v>2009</c:v>
                </c:pt>
                <c:pt idx="23">
                  <c:v>2008</c:v>
                </c:pt>
                <c:pt idx="24">
                  <c:v>2007</c:v>
                </c:pt>
                <c:pt idx="25">
                  <c:v>2006</c:v>
                </c:pt>
                <c:pt idx="26">
                  <c:v>2005</c:v>
                </c:pt>
                <c:pt idx="27">
                  <c:v>2004</c:v>
                </c:pt>
                <c:pt idx="28">
                  <c:v>2003</c:v>
                </c:pt>
                <c:pt idx="29">
                  <c:v>2002</c:v>
                </c:pt>
              </c:strCache>
            </c:strRef>
          </c:cat>
          <c:val>
            <c:numRef>
              <c:f>[0]!VMZahr</c:f>
              <c:numCache>
                <c:formatCode>#,##0</c:formatCode>
                <c:ptCount val="30"/>
                <c:pt idx="0">
                  <c:v>459.09902059381699</c:v>
                </c:pt>
                <c:pt idx="1">
                  <c:v>430.80025987169699</c:v>
                </c:pt>
                <c:pt idx="2">
                  <c:v>404.84154084603199</c:v>
                </c:pt>
                <c:pt idx="3">
                  <c:v>381.33947577406701</c:v>
                </c:pt>
                <c:pt idx="4">
                  <c:v>372.64239995561098</c:v>
                </c:pt>
                <c:pt idx="5">
                  <c:v>355.58902421743301</c:v>
                </c:pt>
                <c:pt idx="6">
                  <c:v>331.068674200918</c:v>
                </c:pt>
                <c:pt idx="7">
                  <c:v>315.78557640454602</c:v>
                </c:pt>
                <c:pt idx="8">
                  <c:v>287.10748083195301</c:v>
                </c:pt>
                <c:pt idx="9">
                  <c:v>252.59007774792599</c:v>
                </c:pt>
                <c:pt idx="10">
                  <c:v>267.87090838218</c:v>
                </c:pt>
                <c:pt idx="11">
                  <c:v>214.64466025265</c:v>
                </c:pt>
                <c:pt idx="12">
                  <c:v>205.63990641349</c:v>
                </c:pt>
                <c:pt idx="13">
                  <c:v>188.970407593</c:v>
                </c:pt>
                <c:pt idx="14">
                  <c:v>203.32373150682</c:v>
                </c:pt>
                <c:pt idx="15">
                  <c:v>195.522474423624</c:v>
                </c:pt>
                <c:pt idx="16">
                  <c:v>180.232904360107</c:v>
                </c:pt>
                <c:pt idx="17">
                  <c:v>160</c:v>
                </c:pt>
                <c:pt idx="18">
                  <c:v>140</c:v>
                </c:pt>
                <c:pt idx="19">
                  <c:v>120</c:v>
                </c:pt>
                <c:pt idx="20">
                  <c:v>116</c:v>
                </c:pt>
                <c:pt idx="21">
                  <c:v>125</c:v>
                </c:pt>
                <c:pt idx="22">
                  <c:v>117</c:v>
                </c:pt>
                <c:pt idx="23">
                  <c:v>123</c:v>
                </c:pt>
                <c:pt idx="24">
                  <c:v>142</c:v>
                </c:pt>
                <c:pt idx="25">
                  <c:v>115</c:v>
                </c:pt>
                <c:pt idx="26">
                  <c:v>88</c:v>
                </c:pt>
                <c:pt idx="27">
                  <c:v>60</c:v>
                </c:pt>
                <c:pt idx="28">
                  <c:v>46</c:v>
                </c:pt>
                <c:pt idx="29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AE-4F87-9AEB-0956012F71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352654696"/>
        <c:axId val="352649600"/>
      </c:barChart>
      <c:lineChart>
        <c:grouping val="standard"/>
        <c:varyColors val="0"/>
        <c:ser>
          <c:idx val="2"/>
          <c:order val="2"/>
          <c:tx>
            <c:v/>
          </c:tx>
          <c:spPr>
            <a:ln>
              <a:noFill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[0]!VMTotal</c:f>
              <c:numCache>
                <c:formatCode>#,##0</c:formatCode>
                <c:ptCount val="30"/>
                <c:pt idx="0">
                  <c:v>1410.71642427899</c:v>
                </c:pt>
                <c:pt idx="1">
                  <c:v>1347.3277787943</c:v>
                </c:pt>
                <c:pt idx="2">
                  <c:v>1287.52154142209</c:v>
                </c:pt>
                <c:pt idx="3">
                  <c:v>1229.7681992595501</c:v>
                </c:pt>
                <c:pt idx="4">
                  <c:v>1192.6994043867501</c:v>
                </c:pt>
                <c:pt idx="5">
                  <c:v>1146.5302925635799</c:v>
                </c:pt>
                <c:pt idx="6">
                  <c:v>1064.7774993600699</c:v>
                </c:pt>
                <c:pt idx="7">
                  <c:v>1020.33264750766</c:v>
                </c:pt>
                <c:pt idx="8">
                  <c:v>939.33696565981597</c:v>
                </c:pt>
                <c:pt idx="9">
                  <c:v>751.55050661082203</c:v>
                </c:pt>
                <c:pt idx="10">
                  <c:v>707.60176237772998</c:v>
                </c:pt>
                <c:pt idx="11">
                  <c:v>589.69020885120995</c:v>
                </c:pt>
                <c:pt idx="12">
                  <c:v>556.92658868677995</c:v>
                </c:pt>
                <c:pt idx="13">
                  <c:v>472.98041377585002</c:v>
                </c:pt>
                <c:pt idx="14">
                  <c:v>483.50119531866</c:v>
                </c:pt>
                <c:pt idx="15">
                  <c:v>430.11719762761402</c:v>
                </c:pt>
                <c:pt idx="16">
                  <c:v>382.01170219205699</c:v>
                </c:pt>
                <c:pt idx="17">
                  <c:v>320</c:v>
                </c:pt>
                <c:pt idx="18">
                  <c:v>269</c:v>
                </c:pt>
                <c:pt idx="19">
                  <c:v>235</c:v>
                </c:pt>
                <c:pt idx="20">
                  <c:v>224</c:v>
                </c:pt>
                <c:pt idx="21">
                  <c:v>247</c:v>
                </c:pt>
                <c:pt idx="22">
                  <c:v>234</c:v>
                </c:pt>
                <c:pt idx="23">
                  <c:v>244</c:v>
                </c:pt>
                <c:pt idx="24">
                  <c:v>315</c:v>
                </c:pt>
                <c:pt idx="25">
                  <c:v>271</c:v>
                </c:pt>
                <c:pt idx="26">
                  <c:v>231</c:v>
                </c:pt>
                <c:pt idx="27">
                  <c:v>173</c:v>
                </c:pt>
                <c:pt idx="28">
                  <c:v>151</c:v>
                </c:pt>
                <c:pt idx="29">
                  <c:v>131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FAE-4F87-9AEB-0956012F71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2654696"/>
        <c:axId val="352649600"/>
      </c:lineChart>
      <c:catAx>
        <c:axId val="352654696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rtlCol="0" anchor="ctr" anchorCtr="1"/>
          <a:lstStyle/>
          <a:p>
            <a:pPr lvl="0">
              <a:defRPr sz="9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52649600"/>
        <c:crosses val="autoZero"/>
        <c:auto val="1"/>
        <c:lblAlgn val="ctr"/>
        <c:lblOffset val="100"/>
        <c:noMultiLvlLbl val="0"/>
      </c:catAx>
      <c:valAx>
        <c:axId val="352649600"/>
        <c:scaling>
          <c:orientation val="minMax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rtlCol="0" anchor="ctr" anchorCtr="1"/>
          <a:lstStyle/>
          <a:p>
            <a:pPr lvl="0">
              <a:defRPr sz="9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526546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rtlCol="0" anchor="ctr" anchorCtr="1"/>
        <a:lstStyle/>
        <a:p>
          <a:pPr lvl="0">
            <a:defRPr sz="900" b="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 rot="0" vertOverflow="overflow" vert="horz" rtlCol="0" anchor="t"/>
    <a:lstStyle/>
    <a:p>
      <a:pPr lvl="0">
        <a:defRPr b="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800" b="1" i="0" baseline="0">
                <a:solidFill>
                  <a:sysClr val="windowText" lastClr="000000"/>
                </a:solidFill>
                <a:effectLst/>
              </a:rPr>
              <a:t>TRH PODÍLOVÝCH FONDŮ V ČR DLE TYPŮ - DOMÁCÍ I ZAHRANIČNÍ FONDY</a:t>
            </a:r>
            <a:endParaRPr lang="cs-CZ">
              <a:solidFill>
                <a:sysClr val="windowText" lastClr="000000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DF5-41DB-8808-83C91563AB9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DF5-41DB-8808-83C91563AB9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DF5-41DB-8808-83C91563AB9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DF5-41DB-8808-83C91563AB9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2DF5-41DB-8808-83C91563AB9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2DF5-41DB-8808-83C91563AB96}"/>
              </c:ext>
            </c:extLst>
          </c:dPt>
          <c:dLbls>
            <c:dLbl>
              <c:idx val="0"/>
              <c:layout>
                <c:manualLayout>
                  <c:x val="7.8581012739261255E-2"/>
                  <c:y val="-3.0990146393990413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F5-41DB-8808-83C91563AB96}"/>
                </c:ext>
              </c:extLst>
            </c:dLbl>
            <c:dLbl>
              <c:idx val="5"/>
              <c:layout>
                <c:manualLayout>
                  <c:x val="5.3969336150054413E-2"/>
                  <c:y val="-9.4233653525676638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DF5-41DB-8808-83C91563AB96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'TiskovaZprava-Neověřená data'!$A$73:$A$78</c:f>
              <c:strCache>
                <c:ptCount val="6"/>
                <c:pt idx="0">
                  <c:v>Fondy peněžního trhu</c:v>
                </c:pt>
                <c:pt idx="1">
                  <c:v>Fondy dluhopisové</c:v>
                </c:pt>
                <c:pt idx="2">
                  <c:v>Fondy akciové</c:v>
                </c:pt>
                <c:pt idx="3">
                  <c:v>Fondy smíšené</c:v>
                </c:pt>
                <c:pt idx="4">
                  <c:v>Fondy strukturované</c:v>
                </c:pt>
                <c:pt idx="5">
                  <c:v>Fondy nemovitostní</c:v>
                </c:pt>
              </c:strCache>
            </c:strRef>
          </c:cat>
          <c:val>
            <c:numRef>
              <c:f>'TiskovaZprava-Neověřená data'!$B$73:$B$78</c:f>
              <c:numCache>
                <c:formatCode>#,##0</c:formatCode>
                <c:ptCount val="6"/>
                <c:pt idx="0">
                  <c:v>22909906780.376202</c:v>
                </c:pt>
                <c:pt idx="1">
                  <c:v>484255457903.77698</c:v>
                </c:pt>
                <c:pt idx="2">
                  <c:v>341966618925.80701</c:v>
                </c:pt>
                <c:pt idx="3">
                  <c:v>404817545611.60901</c:v>
                </c:pt>
                <c:pt idx="4">
                  <c:v>20404461679.240002</c:v>
                </c:pt>
                <c:pt idx="5">
                  <c:v>136362433378.18201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DF5-41DB-8808-83C91563AB9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 algn="ctr">
              <a:defRPr sz="1600"/>
            </a:pPr>
            <a:r>
              <a:rPr lang="cs-CZ" sz="1600">
                <a:solidFill>
                  <a:schemeClr val="tx1">
                    <a:lumMod val="65000"/>
                    <a:lumOff val="35000"/>
                  </a:schemeClr>
                </a:solidFill>
              </a:rPr>
              <a:t>Fondy kvalifikovaných investorů - vývoj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0440598619104"/>
          <c:y val="0.133262261457223"/>
          <c:w val="0.79495925998574002"/>
          <c:h val="0.64196133440564596"/>
        </c:manualLayout>
      </c:layout>
      <c:lineChart>
        <c:grouping val="standard"/>
        <c:varyColors val="0"/>
        <c:ser>
          <c:idx val="1"/>
          <c:order val="1"/>
          <c:tx>
            <c:strRef>
              <c:f>'Tisková zpráva tabulka 2025.xlsx'!FKIPocetLabel</c:f>
              <c:strCache>
                <c:ptCount val="1"/>
                <c:pt idx="0">
                  <c:v>Počet fondů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cat>
            <c:strRef>
              <c:f>[0]!FKIKvartal</c:f>
              <c:strCache>
                <c:ptCount val="77"/>
                <c:pt idx="0">
                  <c:v>Q4/2025</c:v>
                </c:pt>
                <c:pt idx="1">
                  <c:v>Q3/2025</c:v>
                </c:pt>
                <c:pt idx="2">
                  <c:v>Q2/2025</c:v>
                </c:pt>
                <c:pt idx="3">
                  <c:v>Q1/2025</c:v>
                </c:pt>
                <c:pt idx="4">
                  <c:v>Q4/2024</c:v>
                </c:pt>
                <c:pt idx="5">
                  <c:v>Q3/2024</c:v>
                </c:pt>
                <c:pt idx="6">
                  <c:v>Q2/2024</c:v>
                </c:pt>
                <c:pt idx="7">
                  <c:v>Q1/2024</c:v>
                </c:pt>
                <c:pt idx="8">
                  <c:v>Q4/2023</c:v>
                </c:pt>
                <c:pt idx="9">
                  <c:v>Q3/2023</c:v>
                </c:pt>
                <c:pt idx="10">
                  <c:v>Q2/2023</c:v>
                </c:pt>
                <c:pt idx="11">
                  <c:v>Q1/2023</c:v>
                </c:pt>
                <c:pt idx="12">
                  <c:v>Q4/2022</c:v>
                </c:pt>
                <c:pt idx="13">
                  <c:v>Q3/2022</c:v>
                </c:pt>
                <c:pt idx="14">
                  <c:v>Q2/2022</c:v>
                </c:pt>
                <c:pt idx="15">
                  <c:v>Q1/2022</c:v>
                </c:pt>
                <c:pt idx="16">
                  <c:v>Q4/2021</c:v>
                </c:pt>
                <c:pt idx="17">
                  <c:v>Q3/2021</c:v>
                </c:pt>
                <c:pt idx="18">
                  <c:v>Q2/2021</c:v>
                </c:pt>
                <c:pt idx="19">
                  <c:v>Q1/2021</c:v>
                </c:pt>
                <c:pt idx="20">
                  <c:v>Q4/2020</c:v>
                </c:pt>
                <c:pt idx="21">
                  <c:v>Q3/2020</c:v>
                </c:pt>
                <c:pt idx="22">
                  <c:v>Q2/2020</c:v>
                </c:pt>
                <c:pt idx="23">
                  <c:v>Q1/2020</c:v>
                </c:pt>
                <c:pt idx="24">
                  <c:v>Q4/2019</c:v>
                </c:pt>
                <c:pt idx="25">
                  <c:v>Q3/2019</c:v>
                </c:pt>
                <c:pt idx="26">
                  <c:v>Q2/2019</c:v>
                </c:pt>
                <c:pt idx="27">
                  <c:v>Q1/2019</c:v>
                </c:pt>
                <c:pt idx="28">
                  <c:v>Q4/2018</c:v>
                </c:pt>
                <c:pt idx="29">
                  <c:v>Q3/2018</c:v>
                </c:pt>
                <c:pt idx="30">
                  <c:v>Q2/2018</c:v>
                </c:pt>
                <c:pt idx="31">
                  <c:v>Q1/2018</c:v>
                </c:pt>
                <c:pt idx="32">
                  <c:v>Q4/2017</c:v>
                </c:pt>
                <c:pt idx="33">
                  <c:v>Q3/2017</c:v>
                </c:pt>
                <c:pt idx="34">
                  <c:v>Q2/2017</c:v>
                </c:pt>
                <c:pt idx="35">
                  <c:v>Q1/2017</c:v>
                </c:pt>
                <c:pt idx="36">
                  <c:v>Q4/2016</c:v>
                </c:pt>
                <c:pt idx="37">
                  <c:v>Q3/2016</c:v>
                </c:pt>
                <c:pt idx="38">
                  <c:v>Q2/2016</c:v>
                </c:pt>
                <c:pt idx="39">
                  <c:v>Q1/2016</c:v>
                </c:pt>
                <c:pt idx="40">
                  <c:v>Q4/2015</c:v>
                </c:pt>
                <c:pt idx="41">
                  <c:v>Q3/2015</c:v>
                </c:pt>
                <c:pt idx="42">
                  <c:v>Q2/2015</c:v>
                </c:pt>
                <c:pt idx="43">
                  <c:v>Q1/2015</c:v>
                </c:pt>
                <c:pt idx="44">
                  <c:v>Q4/2014</c:v>
                </c:pt>
                <c:pt idx="45">
                  <c:v>Q3/2014</c:v>
                </c:pt>
                <c:pt idx="46">
                  <c:v>Q2/2014</c:v>
                </c:pt>
                <c:pt idx="47">
                  <c:v>Q1/2014</c:v>
                </c:pt>
                <c:pt idx="48">
                  <c:v>Q4/2013</c:v>
                </c:pt>
                <c:pt idx="49">
                  <c:v>Q3/2013</c:v>
                </c:pt>
                <c:pt idx="50">
                  <c:v>Q2/2013</c:v>
                </c:pt>
                <c:pt idx="51">
                  <c:v>Q1/2013</c:v>
                </c:pt>
                <c:pt idx="52">
                  <c:v>Q4/2012</c:v>
                </c:pt>
                <c:pt idx="53">
                  <c:v>Q3/2012</c:v>
                </c:pt>
                <c:pt idx="54">
                  <c:v>Q2/2012</c:v>
                </c:pt>
                <c:pt idx="55">
                  <c:v>Q1/2012</c:v>
                </c:pt>
                <c:pt idx="56">
                  <c:v>Q4/2011</c:v>
                </c:pt>
                <c:pt idx="57">
                  <c:v>Q3/2011</c:v>
                </c:pt>
                <c:pt idx="58">
                  <c:v>Q2/2011</c:v>
                </c:pt>
                <c:pt idx="59">
                  <c:v>Q1/2011</c:v>
                </c:pt>
                <c:pt idx="60">
                  <c:v>Q4/2010</c:v>
                </c:pt>
                <c:pt idx="61">
                  <c:v>Q3/2010</c:v>
                </c:pt>
                <c:pt idx="62">
                  <c:v>Q2/2010</c:v>
                </c:pt>
                <c:pt idx="63">
                  <c:v>Q1/2010</c:v>
                </c:pt>
                <c:pt idx="64">
                  <c:v>Q4/2009</c:v>
                </c:pt>
                <c:pt idx="65">
                  <c:v>Q3/2009</c:v>
                </c:pt>
                <c:pt idx="66">
                  <c:v>Q2/2009</c:v>
                </c:pt>
                <c:pt idx="67">
                  <c:v>Q1/2009</c:v>
                </c:pt>
                <c:pt idx="68">
                  <c:v>Q4/2008</c:v>
                </c:pt>
                <c:pt idx="69">
                  <c:v>Q3/2008</c:v>
                </c:pt>
                <c:pt idx="70">
                  <c:v>Q2/2008</c:v>
                </c:pt>
                <c:pt idx="71">
                  <c:v>Q1/2008</c:v>
                </c:pt>
                <c:pt idx="72">
                  <c:v>Q4/2007</c:v>
                </c:pt>
                <c:pt idx="73">
                  <c:v>Q3/2007</c:v>
                </c:pt>
                <c:pt idx="74">
                  <c:v>Q2/2007</c:v>
                </c:pt>
                <c:pt idx="75">
                  <c:v>Q1/2007</c:v>
                </c:pt>
                <c:pt idx="76">
                  <c:v>Q4/2006</c:v>
                </c:pt>
              </c:strCache>
            </c:strRef>
          </c:cat>
          <c:val>
            <c:numRef>
              <c:f>[0]!FKIPocet</c:f>
              <c:numCache>
                <c:formatCode>General</c:formatCode>
                <c:ptCount val="77"/>
                <c:pt idx="0">
                  <c:v>705</c:v>
                </c:pt>
                <c:pt idx="1">
                  <c:v>642</c:v>
                </c:pt>
                <c:pt idx="2">
                  <c:v>627</c:v>
                </c:pt>
                <c:pt idx="3">
                  <c:v>581</c:v>
                </c:pt>
                <c:pt idx="4">
                  <c:v>585</c:v>
                </c:pt>
                <c:pt idx="5">
                  <c:v>492</c:v>
                </c:pt>
                <c:pt idx="6">
                  <c:v>473</c:v>
                </c:pt>
                <c:pt idx="7">
                  <c:v>440</c:v>
                </c:pt>
                <c:pt idx="8">
                  <c:v>436</c:v>
                </c:pt>
                <c:pt idx="9">
                  <c:v>409</c:v>
                </c:pt>
                <c:pt idx="10">
                  <c:v>372</c:v>
                </c:pt>
                <c:pt idx="11">
                  <c:v>360</c:v>
                </c:pt>
                <c:pt idx="12">
                  <c:v>358</c:v>
                </c:pt>
                <c:pt idx="13">
                  <c:v>341</c:v>
                </c:pt>
                <c:pt idx="14">
                  <c:v>328</c:v>
                </c:pt>
                <c:pt idx="15">
                  <c:v>319</c:v>
                </c:pt>
                <c:pt idx="16">
                  <c:v>301</c:v>
                </c:pt>
                <c:pt idx="17">
                  <c:v>284</c:v>
                </c:pt>
                <c:pt idx="18">
                  <c:v>280</c:v>
                </c:pt>
                <c:pt idx="19">
                  <c:v>263</c:v>
                </c:pt>
                <c:pt idx="20">
                  <c:v>259</c:v>
                </c:pt>
                <c:pt idx="21">
                  <c:v>262</c:v>
                </c:pt>
                <c:pt idx="22">
                  <c:v>256</c:v>
                </c:pt>
                <c:pt idx="23">
                  <c:v>255</c:v>
                </c:pt>
                <c:pt idx="24">
                  <c:v>260</c:v>
                </c:pt>
                <c:pt idx="25">
                  <c:v>252</c:v>
                </c:pt>
                <c:pt idx="26">
                  <c:v>243</c:v>
                </c:pt>
                <c:pt idx="27">
                  <c:v>253</c:v>
                </c:pt>
                <c:pt idx="28">
                  <c:v>245</c:v>
                </c:pt>
                <c:pt idx="29">
                  <c:v>252</c:v>
                </c:pt>
                <c:pt idx="30">
                  <c:v>233</c:v>
                </c:pt>
                <c:pt idx="31">
                  <c:v>235</c:v>
                </c:pt>
                <c:pt idx="32">
                  <c:v>226</c:v>
                </c:pt>
                <c:pt idx="33">
                  <c:v>217</c:v>
                </c:pt>
                <c:pt idx="34">
                  <c:v>211</c:v>
                </c:pt>
                <c:pt idx="35">
                  <c:v>189</c:v>
                </c:pt>
                <c:pt idx="36">
                  <c:v>178</c:v>
                </c:pt>
                <c:pt idx="37">
                  <c:v>174</c:v>
                </c:pt>
                <c:pt idx="38">
                  <c:v>162</c:v>
                </c:pt>
                <c:pt idx="39">
                  <c:v>150</c:v>
                </c:pt>
                <c:pt idx="40">
                  <c:v>135</c:v>
                </c:pt>
                <c:pt idx="41">
                  <c:v>128</c:v>
                </c:pt>
                <c:pt idx="42">
                  <c:v>129</c:v>
                </c:pt>
                <c:pt idx="43">
                  <c:v>125</c:v>
                </c:pt>
                <c:pt idx="44">
                  <c:v>126</c:v>
                </c:pt>
                <c:pt idx="45">
                  <c:v>123</c:v>
                </c:pt>
                <c:pt idx="46">
                  <c:v>122</c:v>
                </c:pt>
                <c:pt idx="47">
                  <c:v>120</c:v>
                </c:pt>
                <c:pt idx="48">
                  <c:v>121</c:v>
                </c:pt>
                <c:pt idx="49">
                  <c:v>120</c:v>
                </c:pt>
                <c:pt idx="50">
                  <c:v>117</c:v>
                </c:pt>
                <c:pt idx="51">
                  <c:v>111</c:v>
                </c:pt>
                <c:pt idx="52">
                  <c:v>107</c:v>
                </c:pt>
                <c:pt idx="53">
                  <c:v>107</c:v>
                </c:pt>
                <c:pt idx="54">
                  <c:v>94</c:v>
                </c:pt>
                <c:pt idx="55">
                  <c:v>93</c:v>
                </c:pt>
                <c:pt idx="56">
                  <c:v>90</c:v>
                </c:pt>
                <c:pt idx="57">
                  <c:v>82</c:v>
                </c:pt>
                <c:pt idx="58">
                  <c:v>77</c:v>
                </c:pt>
                <c:pt idx="59">
                  <c:v>64</c:v>
                </c:pt>
                <c:pt idx="60">
                  <c:v>61</c:v>
                </c:pt>
                <c:pt idx="61">
                  <c:v>53</c:v>
                </c:pt>
                <c:pt idx="62">
                  <c:v>44</c:v>
                </c:pt>
                <c:pt idx="63">
                  <c:v>42</c:v>
                </c:pt>
                <c:pt idx="64">
                  <c:v>36</c:v>
                </c:pt>
                <c:pt idx="65">
                  <c:v>32</c:v>
                </c:pt>
                <c:pt idx="66">
                  <c:v>31</c:v>
                </c:pt>
                <c:pt idx="67">
                  <c:v>31</c:v>
                </c:pt>
                <c:pt idx="68">
                  <c:v>29</c:v>
                </c:pt>
                <c:pt idx="69">
                  <c:v>26</c:v>
                </c:pt>
                <c:pt idx="70">
                  <c:v>25</c:v>
                </c:pt>
                <c:pt idx="71">
                  <c:v>22</c:v>
                </c:pt>
                <c:pt idx="72">
                  <c:v>17</c:v>
                </c:pt>
                <c:pt idx="73">
                  <c:v>13</c:v>
                </c:pt>
                <c:pt idx="74">
                  <c:v>10</c:v>
                </c:pt>
                <c:pt idx="75">
                  <c:v>5</c:v>
                </c:pt>
                <c:pt idx="76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74E-44BE-B451-71793D83DA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2652344"/>
        <c:axId val="352652736"/>
      </c:lineChart>
      <c:lineChart>
        <c:grouping val="standard"/>
        <c:varyColors val="0"/>
        <c:ser>
          <c:idx val="0"/>
          <c:order val="0"/>
          <c:tx>
            <c:strRef>
              <c:f>'Tisková zpráva tabulka 2025.xlsx'!FKIMajetekLabel</c:f>
              <c:strCache>
                <c:ptCount val="1"/>
                <c:pt idx="0">
                  <c:v>Majetek (Kč)</c:v>
                </c:pt>
              </c:strCache>
            </c:strRef>
          </c:tx>
          <c:spPr>
            <a:ln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[0]!FKIKvartal</c:f>
              <c:strCache>
                <c:ptCount val="77"/>
                <c:pt idx="0">
                  <c:v>Q4/2025</c:v>
                </c:pt>
                <c:pt idx="1">
                  <c:v>Q3/2025</c:v>
                </c:pt>
                <c:pt idx="2">
                  <c:v>Q2/2025</c:v>
                </c:pt>
                <c:pt idx="3">
                  <c:v>Q1/2025</c:v>
                </c:pt>
                <c:pt idx="4">
                  <c:v>Q4/2024</c:v>
                </c:pt>
                <c:pt idx="5">
                  <c:v>Q3/2024</c:v>
                </c:pt>
                <c:pt idx="6">
                  <c:v>Q2/2024</c:v>
                </c:pt>
                <c:pt idx="7">
                  <c:v>Q1/2024</c:v>
                </c:pt>
                <c:pt idx="8">
                  <c:v>Q4/2023</c:v>
                </c:pt>
                <c:pt idx="9">
                  <c:v>Q3/2023</c:v>
                </c:pt>
                <c:pt idx="10">
                  <c:v>Q2/2023</c:v>
                </c:pt>
                <c:pt idx="11">
                  <c:v>Q1/2023</c:v>
                </c:pt>
                <c:pt idx="12">
                  <c:v>Q4/2022</c:v>
                </c:pt>
                <c:pt idx="13">
                  <c:v>Q3/2022</c:v>
                </c:pt>
                <c:pt idx="14">
                  <c:v>Q2/2022</c:v>
                </c:pt>
                <c:pt idx="15">
                  <c:v>Q1/2022</c:v>
                </c:pt>
                <c:pt idx="16">
                  <c:v>Q4/2021</c:v>
                </c:pt>
                <c:pt idx="17">
                  <c:v>Q3/2021</c:v>
                </c:pt>
                <c:pt idx="18">
                  <c:v>Q2/2021</c:v>
                </c:pt>
                <c:pt idx="19">
                  <c:v>Q1/2021</c:v>
                </c:pt>
                <c:pt idx="20">
                  <c:v>Q4/2020</c:v>
                </c:pt>
                <c:pt idx="21">
                  <c:v>Q3/2020</c:v>
                </c:pt>
                <c:pt idx="22">
                  <c:v>Q2/2020</c:v>
                </c:pt>
                <c:pt idx="23">
                  <c:v>Q1/2020</c:v>
                </c:pt>
                <c:pt idx="24">
                  <c:v>Q4/2019</c:v>
                </c:pt>
                <c:pt idx="25">
                  <c:v>Q3/2019</c:v>
                </c:pt>
                <c:pt idx="26">
                  <c:v>Q2/2019</c:v>
                </c:pt>
                <c:pt idx="27">
                  <c:v>Q1/2019</c:v>
                </c:pt>
                <c:pt idx="28">
                  <c:v>Q4/2018</c:v>
                </c:pt>
                <c:pt idx="29">
                  <c:v>Q3/2018</c:v>
                </c:pt>
                <c:pt idx="30">
                  <c:v>Q2/2018</c:v>
                </c:pt>
                <c:pt idx="31">
                  <c:v>Q1/2018</c:v>
                </c:pt>
                <c:pt idx="32">
                  <c:v>Q4/2017</c:v>
                </c:pt>
                <c:pt idx="33">
                  <c:v>Q3/2017</c:v>
                </c:pt>
                <c:pt idx="34">
                  <c:v>Q2/2017</c:v>
                </c:pt>
                <c:pt idx="35">
                  <c:v>Q1/2017</c:v>
                </c:pt>
                <c:pt idx="36">
                  <c:v>Q4/2016</c:v>
                </c:pt>
                <c:pt idx="37">
                  <c:v>Q3/2016</c:v>
                </c:pt>
                <c:pt idx="38">
                  <c:v>Q2/2016</c:v>
                </c:pt>
                <c:pt idx="39">
                  <c:v>Q1/2016</c:v>
                </c:pt>
                <c:pt idx="40">
                  <c:v>Q4/2015</c:v>
                </c:pt>
                <c:pt idx="41">
                  <c:v>Q3/2015</c:v>
                </c:pt>
                <c:pt idx="42">
                  <c:v>Q2/2015</c:v>
                </c:pt>
                <c:pt idx="43">
                  <c:v>Q1/2015</c:v>
                </c:pt>
                <c:pt idx="44">
                  <c:v>Q4/2014</c:v>
                </c:pt>
                <c:pt idx="45">
                  <c:v>Q3/2014</c:v>
                </c:pt>
                <c:pt idx="46">
                  <c:v>Q2/2014</c:v>
                </c:pt>
                <c:pt idx="47">
                  <c:v>Q1/2014</c:v>
                </c:pt>
                <c:pt idx="48">
                  <c:v>Q4/2013</c:v>
                </c:pt>
                <c:pt idx="49">
                  <c:v>Q3/2013</c:v>
                </c:pt>
                <c:pt idx="50">
                  <c:v>Q2/2013</c:v>
                </c:pt>
                <c:pt idx="51">
                  <c:v>Q1/2013</c:v>
                </c:pt>
                <c:pt idx="52">
                  <c:v>Q4/2012</c:v>
                </c:pt>
                <c:pt idx="53">
                  <c:v>Q3/2012</c:v>
                </c:pt>
                <c:pt idx="54">
                  <c:v>Q2/2012</c:v>
                </c:pt>
                <c:pt idx="55">
                  <c:v>Q1/2012</c:v>
                </c:pt>
                <c:pt idx="56">
                  <c:v>Q4/2011</c:v>
                </c:pt>
                <c:pt idx="57">
                  <c:v>Q3/2011</c:v>
                </c:pt>
                <c:pt idx="58">
                  <c:v>Q2/2011</c:v>
                </c:pt>
                <c:pt idx="59">
                  <c:v>Q1/2011</c:v>
                </c:pt>
                <c:pt idx="60">
                  <c:v>Q4/2010</c:v>
                </c:pt>
                <c:pt idx="61">
                  <c:v>Q3/2010</c:v>
                </c:pt>
                <c:pt idx="62">
                  <c:v>Q2/2010</c:v>
                </c:pt>
                <c:pt idx="63">
                  <c:v>Q1/2010</c:v>
                </c:pt>
                <c:pt idx="64">
                  <c:v>Q4/2009</c:v>
                </c:pt>
                <c:pt idx="65">
                  <c:v>Q3/2009</c:v>
                </c:pt>
                <c:pt idx="66">
                  <c:v>Q2/2009</c:v>
                </c:pt>
                <c:pt idx="67">
                  <c:v>Q1/2009</c:v>
                </c:pt>
                <c:pt idx="68">
                  <c:v>Q4/2008</c:v>
                </c:pt>
                <c:pt idx="69">
                  <c:v>Q3/2008</c:v>
                </c:pt>
                <c:pt idx="70">
                  <c:v>Q2/2008</c:v>
                </c:pt>
                <c:pt idx="71">
                  <c:v>Q1/2008</c:v>
                </c:pt>
                <c:pt idx="72">
                  <c:v>Q4/2007</c:v>
                </c:pt>
                <c:pt idx="73">
                  <c:v>Q3/2007</c:v>
                </c:pt>
                <c:pt idx="74">
                  <c:v>Q2/2007</c:v>
                </c:pt>
                <c:pt idx="75">
                  <c:v>Q1/2007</c:v>
                </c:pt>
                <c:pt idx="76">
                  <c:v>Q4/2006</c:v>
                </c:pt>
              </c:strCache>
            </c:strRef>
          </c:cat>
          <c:val>
            <c:numRef>
              <c:f>[0]!FKIMajetek</c:f>
              <c:numCache>
                <c:formatCode>#,##0</c:formatCode>
                <c:ptCount val="77"/>
                <c:pt idx="0">
                  <c:v>835.84229468101501</c:v>
                </c:pt>
                <c:pt idx="1">
                  <c:v>813.40316121990304</c:v>
                </c:pt>
                <c:pt idx="2">
                  <c:v>794.88701037976796</c:v>
                </c:pt>
                <c:pt idx="3">
                  <c:v>723.76755982268298</c:v>
                </c:pt>
                <c:pt idx="4">
                  <c:v>679.94577023119405</c:v>
                </c:pt>
                <c:pt idx="5">
                  <c:v>610.88085708837298</c:v>
                </c:pt>
                <c:pt idx="6">
                  <c:v>542.06179806928299</c:v>
                </c:pt>
                <c:pt idx="7">
                  <c:v>503.33223306805502</c:v>
                </c:pt>
                <c:pt idx="8">
                  <c:v>450.83659878957502</c:v>
                </c:pt>
                <c:pt idx="9">
                  <c:v>436.05633144575899</c:v>
                </c:pt>
                <c:pt idx="10">
                  <c:v>419.746718286884</c:v>
                </c:pt>
                <c:pt idx="11">
                  <c:v>393.23177661894601</c:v>
                </c:pt>
                <c:pt idx="12">
                  <c:v>351.45567665806601</c:v>
                </c:pt>
                <c:pt idx="13">
                  <c:v>314.01168270254999</c:v>
                </c:pt>
                <c:pt idx="14">
                  <c:v>297.016337101467</c:v>
                </c:pt>
                <c:pt idx="15">
                  <c:v>275.33978498149997</c:v>
                </c:pt>
                <c:pt idx="16">
                  <c:v>263.75279834541499</c:v>
                </c:pt>
                <c:pt idx="17">
                  <c:v>244.78735819901499</c:v>
                </c:pt>
                <c:pt idx="18">
                  <c:v>238.12489525721</c:v>
                </c:pt>
                <c:pt idx="19">
                  <c:v>221.20619226583</c:v>
                </c:pt>
                <c:pt idx="20">
                  <c:v>208.4782174721</c:v>
                </c:pt>
                <c:pt idx="21">
                  <c:v>202.61765552355001</c:v>
                </c:pt>
                <c:pt idx="22">
                  <c:v>193.01633141223999</c:v>
                </c:pt>
                <c:pt idx="23">
                  <c:v>190.18450155361</c:v>
                </c:pt>
                <c:pt idx="24">
                  <c:v>189.07386936944999</c:v>
                </c:pt>
                <c:pt idx="25">
                  <c:v>184.97626134284999</c:v>
                </c:pt>
                <c:pt idx="26">
                  <c:v>176.58788560215999</c:v>
                </c:pt>
                <c:pt idx="27">
                  <c:v>157.82882272654999</c:v>
                </c:pt>
                <c:pt idx="28">
                  <c:v>154.77296584825999</c:v>
                </c:pt>
                <c:pt idx="29">
                  <c:v>149.97152954572999</c:v>
                </c:pt>
                <c:pt idx="30">
                  <c:v>146.46272941021999</c:v>
                </c:pt>
                <c:pt idx="31">
                  <c:v>136.52039734036001</c:v>
                </c:pt>
                <c:pt idx="32">
                  <c:v>130.65246775558001</c:v>
                </c:pt>
                <c:pt idx="33">
                  <c:v>123.96010883707</c:v>
                </c:pt>
                <c:pt idx="34">
                  <c:v>114.68673688053001</c:v>
                </c:pt>
                <c:pt idx="35">
                  <c:v>109.20470548401001</c:v>
                </c:pt>
                <c:pt idx="36">
                  <c:v>98.330735209739998</c:v>
                </c:pt>
                <c:pt idx="37">
                  <c:v>95.284897591070006</c:v>
                </c:pt>
                <c:pt idx="38">
                  <c:v>89.900209773590007</c:v>
                </c:pt>
                <c:pt idx="39">
                  <c:v>82.297665528650001</c:v>
                </c:pt>
                <c:pt idx="40">
                  <c:v>77.434366152389998</c:v>
                </c:pt>
                <c:pt idx="41">
                  <c:v>77.65399230781</c:v>
                </c:pt>
                <c:pt idx="42">
                  <c:v>89.073917738000006</c:v>
                </c:pt>
                <c:pt idx="43">
                  <c:v>69.617486815105806</c:v>
                </c:pt>
                <c:pt idx="44">
                  <c:v>71.698239176780007</c:v>
                </c:pt>
                <c:pt idx="45">
                  <c:v>69.507706815410003</c:v>
                </c:pt>
                <c:pt idx="46">
                  <c:v>68.251700126670002</c:v>
                </c:pt>
                <c:pt idx="47">
                  <c:v>67.114641337929996</c:v>
                </c:pt>
                <c:pt idx="48">
                  <c:v>68.822168579950002</c:v>
                </c:pt>
                <c:pt idx="49">
                  <c:v>64.143405332802104</c:v>
                </c:pt>
                <c:pt idx="50">
                  <c:v>65.107961868808204</c:v>
                </c:pt>
                <c:pt idx="51">
                  <c:v>62.135260463309997</c:v>
                </c:pt>
                <c:pt idx="52">
                  <c:v>61.590453501268001</c:v>
                </c:pt>
                <c:pt idx="53">
                  <c:v>56.906107768349997</c:v>
                </c:pt>
                <c:pt idx="54">
                  <c:v>50.078629965279902</c:v>
                </c:pt>
                <c:pt idx="55">
                  <c:v>49.313500419089998</c:v>
                </c:pt>
                <c:pt idx="56">
                  <c:v>47.728793518240003</c:v>
                </c:pt>
                <c:pt idx="57">
                  <c:v>45.543093293743901</c:v>
                </c:pt>
                <c:pt idx="58">
                  <c:v>40.926029466300001</c:v>
                </c:pt>
                <c:pt idx="59">
                  <c:v>36.319147668159999</c:v>
                </c:pt>
                <c:pt idx="60">
                  <c:v>36.408237692544198</c:v>
                </c:pt>
                <c:pt idx="61">
                  <c:v>30.930467466</c:v>
                </c:pt>
                <c:pt idx="62">
                  <c:v>28.143100477480001</c:v>
                </c:pt>
                <c:pt idx="63">
                  <c:v>27.06121331276</c:v>
                </c:pt>
                <c:pt idx="64">
                  <c:v>24.69207902634</c:v>
                </c:pt>
                <c:pt idx="65">
                  <c:v>22.036819160829999</c:v>
                </c:pt>
                <c:pt idx="66">
                  <c:v>21.897924723900001</c:v>
                </c:pt>
                <c:pt idx="67">
                  <c:v>19.985419087570001</c:v>
                </c:pt>
                <c:pt idx="68">
                  <c:v>21.082845524050001</c:v>
                </c:pt>
                <c:pt idx="69">
                  <c:v>18.60511497625</c:v>
                </c:pt>
                <c:pt idx="70">
                  <c:v>16.909966163309999</c:v>
                </c:pt>
                <c:pt idx="71">
                  <c:v>17.054814749759998</c:v>
                </c:pt>
                <c:pt idx="72">
                  <c:v>15.461425640803901</c:v>
                </c:pt>
                <c:pt idx="73">
                  <c:v>10.8950579273</c:v>
                </c:pt>
                <c:pt idx="74">
                  <c:v>8.8864638715800002</c:v>
                </c:pt>
                <c:pt idx="75">
                  <c:v>0.84197750660100001</c:v>
                </c:pt>
                <c:pt idx="76">
                  <c:v>0.37610503536000001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74E-44BE-B451-71793D83DA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2655480"/>
        <c:axId val="352653128"/>
      </c:lineChart>
      <c:catAx>
        <c:axId val="352652344"/>
        <c:scaling>
          <c:orientation val="maxMin"/>
        </c:scaling>
        <c:delete val="0"/>
        <c:axPos val="b"/>
        <c:numFmt formatCode="General" sourceLinked="1"/>
        <c:majorTickMark val="out"/>
        <c:minorTickMark val="none"/>
        <c:tickLblPos val="nextTo"/>
        <c:crossAx val="352652736"/>
        <c:crosses val="autoZero"/>
        <c:auto val="1"/>
        <c:lblAlgn val="ctr"/>
        <c:lblOffset val="100"/>
        <c:noMultiLvlLbl val="0"/>
      </c:catAx>
      <c:catAx>
        <c:axId val="352655480"/>
        <c:scaling>
          <c:orientation val="maxMin"/>
        </c:scaling>
        <c:delete val="1"/>
        <c:axPos val="t"/>
        <c:numFmt formatCode="General" sourceLinked="1"/>
        <c:majorTickMark val="out"/>
        <c:minorTickMark val="none"/>
        <c:tickLblPos val="none"/>
        <c:crossAx val="352653128"/>
        <c:crosses val="max"/>
        <c:auto val="1"/>
        <c:lblAlgn val="ctr"/>
        <c:lblOffset val="100"/>
        <c:noMultiLvlLbl val="0"/>
      </c:catAx>
      <c:valAx>
        <c:axId val="352652736"/>
        <c:scaling>
          <c:orientation val="minMax"/>
        </c:scaling>
        <c:delete val="0"/>
        <c:axPos val="r"/>
        <c:majorGridlines/>
        <c:numFmt formatCode="General" sourceLinked="1"/>
        <c:majorTickMark val="out"/>
        <c:minorTickMark val="none"/>
        <c:tickLblPos val="nextTo"/>
        <c:crossAx val="352652344"/>
        <c:crosses val="autoZero"/>
        <c:crossBetween val="between"/>
      </c:valAx>
      <c:valAx>
        <c:axId val="352653128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1000" b="0"/>
                </a:pPr>
                <a:r>
                  <a:rPr lang="cs-CZ" sz="1000" b="0"/>
                  <a:t>Počet</a:t>
                </a:r>
              </a:p>
            </c:rich>
          </c:tx>
          <c:layout>
            <c:manualLayout>
              <c:xMode val="edge"/>
              <c:yMode val="edge"/>
              <c:x val="0.93797554665097505"/>
              <c:y val="0.417219921583876"/>
            </c:manualLayout>
          </c:layout>
          <c:overlay val="0"/>
        </c:title>
        <c:numFmt formatCode="#,##0" sourceLinked="1"/>
        <c:majorTickMark val="out"/>
        <c:minorTickMark val="none"/>
        <c:tickLblPos val="high"/>
        <c:crossAx val="3526554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61577692468156797"/>
          <c:y val="0.91413032630180502"/>
        </c:manualLayout>
      </c:layout>
      <c:overlay val="0"/>
    </c:legend>
    <c:plotVisOnly val="1"/>
    <c:dispBlanksAs val="gap"/>
    <c:showDLblsOverMax val="0"/>
  </c:chart>
  <c:spPr>
    <a:ln>
      <a:solidFill>
        <a:schemeClr val="bg2"/>
      </a:solidFill>
    </a:ln>
  </c:spPr>
  <c:txPr>
    <a:bodyPr/>
    <a:lstStyle/>
    <a:p>
      <a:pPr>
        <a:defRPr sz="700"/>
      </a:pPr>
      <a:endParaRPr lang="cs-CZ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0.00244</cdr:x>
      <cdr:y>0.22962</cdr:y>
    </cdr:from>
    <cdr:to>
      <cdr:x>0.0489</cdr:x>
      <cdr:y>0.60246</cdr:y>
    </cdr:to>
    <cdr:sp macro="" textlink="">
      <cdr:nvSpPr>
        <cdr:cNvPr id="2" name="TextovéPole 1"/>
        <cdr:cNvSpPr txBox="1"/>
      </cdr:nvSpPr>
      <cdr:spPr>
        <a:xfrm xmlns:a="http://schemas.openxmlformats.org/drawingml/2006/main">
          <a:off x="14702" y="740422"/>
          <a:ext cx="279496" cy="12022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/>
        <a:lstStyle xmlns:a="http://schemas.openxmlformats.org/drawingml/2006/main"/>
        <a:p xmlns:a="http://schemas.openxmlformats.org/drawingml/2006/main"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cs-CZ" sz="1000" b="0" i="0" baseline="0">
              <a:latin typeface="+mn-lt"/>
              <a:ea typeface="+mn-ea"/>
              <a:cs typeface="+mn-cs"/>
            </a:rPr>
            <a:t>Majetek </a:t>
          </a:r>
          <a:r>
            <a:rPr lang="en-US" sz="1000" b="0" i="0" baseline="0">
              <a:latin typeface="+mn-lt"/>
              <a:ea typeface="+mn-ea"/>
              <a:cs typeface="+mn-cs"/>
            </a:rPr>
            <a:t>(miliard K</a:t>
          </a:r>
          <a:r>
            <a:rPr lang="cs-CZ" sz="1000" b="0" i="0" baseline="0">
              <a:latin typeface="+mn-lt"/>
              <a:ea typeface="+mn-ea"/>
              <a:cs typeface="+mn-cs"/>
            </a:rPr>
            <a:t>č</a:t>
          </a:r>
          <a:r>
            <a:rPr lang="en-US" sz="1000" b="0" i="0" baseline="0">
              <a:latin typeface="+mn-lt"/>
              <a:ea typeface="+mn-ea"/>
              <a:cs typeface="+mn-cs"/>
            </a:rPr>
            <a:t>)</a:t>
          </a:r>
          <a:endParaRPr lang="cs-CZ" sz="1000" b="0" i="0" baseline="0">
            <a:latin typeface="+mn-lt"/>
            <a:ea typeface="+mn-ea"/>
            <a:cs typeface="+mn-cs"/>
          </a:endParaRPr>
        </a:p>
        <a:p xmlns:a="http://schemas.openxmlformats.org/drawingml/2006/main">
          <a:endParaRPr lang="cs-CZ" sz="1100"/>
        </a:p>
      </cdr:txBody>
    </cdr:sp>
  </cdr:relSizeAnchor>
  <cdr:relSizeAnchor xmlns:cdr="http://schemas.openxmlformats.org/drawingml/2006/chartDrawing">
    <cdr:from>
      <cdr:x>0.01423</cdr:x>
      <cdr:y>0.89136</cdr:y>
    </cdr:from>
    <cdr:to>
      <cdr:x>0.51008</cdr:x>
      <cdr:y>0.98025</cdr:y>
    </cdr:to>
    <cdr:sp macro="" textlink="">
      <cdr:nvSpPr>
        <cdr:cNvPr id="3" name="TextovéPole 2"/>
        <cdr:cNvSpPr txBox="1"/>
      </cdr:nvSpPr>
      <cdr:spPr>
        <a:xfrm xmlns:a="http://schemas.openxmlformats.org/drawingml/2006/main">
          <a:off x="114300" y="3438525"/>
          <a:ext cx="3981450" cy="3429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cs-CZ" sz="600">
              <a:effectLst/>
              <a:latin typeface="+mn-lt"/>
              <a:ea typeface="+mn-ea"/>
              <a:cs typeface="+mn-cs"/>
            </a:rPr>
            <a:t>Poznámka: Od 1.kvartálu 2016 jsou zahrnuta také data za fondy kvalifikovaných investorů </a:t>
          </a:r>
          <a:endParaRPr lang="cs-CZ" sz="600">
            <a:effectLst/>
          </a:endParaRPr>
        </a:p>
        <a:p xmlns:a="http://schemas.openxmlformats.org/drawingml/2006/main">
          <a:r>
            <a:rPr lang="cs-CZ" sz="600">
              <a:effectLst/>
              <a:latin typeface="+mn-lt"/>
              <a:ea typeface="+mn-ea"/>
              <a:cs typeface="+mn-cs"/>
            </a:rPr>
            <a:t>administrovaných členy AKAT, které jsou však obhospodařovány</a:t>
          </a:r>
          <a:r>
            <a:rPr lang="cs-CZ" sz="600" baseline="0">
              <a:effectLst/>
              <a:latin typeface="+mn-lt"/>
              <a:ea typeface="+mn-ea"/>
              <a:cs typeface="+mn-cs"/>
            </a:rPr>
            <a:t> nečleny AKAT.</a:t>
          </a:r>
          <a:endParaRPr lang="cs-CZ" sz="600">
            <a:effectLst/>
          </a:endParaRPr>
        </a:p>
        <a:p xmlns:a="http://schemas.openxmlformats.org/drawingml/2006/main">
          <a:endParaRPr lang="cs-CZ" sz="600"/>
        </a:p>
      </cdr:txBody>
    </cdr:sp>
  </cdr:relSizeAnchor>
  <cdr:relSizeAnchor xmlns:cdr="http://schemas.openxmlformats.org/drawingml/2006/chartDrawing">
    <cdr:from>
      <cdr:x>0.31641</cdr:x>
      <cdr:y>0.20273</cdr:y>
    </cdr:from>
    <cdr:to>
      <cdr:x>0.68308</cdr:x>
      <cdr:y>0.29078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DD97ED19-F23A-D429-5933-5F6D04E203E1}"/>
            </a:ext>
          </a:extLst>
        </cdr:cNvPr>
        <cdr:cNvSpPr txBox="1"/>
      </cdr:nvSpPr>
      <cdr:spPr>
        <a:xfrm xmlns:a="http://schemas.openxmlformats.org/drawingml/2006/main">
          <a:off x="2734072" y="921230"/>
          <a:ext cx="3168352" cy="4001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cs-CZ"/>
          </a:defPPr>
          <a:lvl1pPr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chemeClr val="tx1"/>
              </a:solidFill>
              <a:latin typeface="Times New Roman" pitchFamily="18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chemeClr val="tx1"/>
              </a:solidFill>
              <a:latin typeface="Times New Roman" pitchFamily="18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chemeClr val="tx1"/>
              </a:solidFill>
              <a:latin typeface="Times New Roman" pitchFamily="18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chemeClr val="tx1"/>
              </a:solidFill>
              <a:latin typeface="Times New Roman" pitchFamily="18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chemeClr val="tx1"/>
              </a:solidFill>
              <a:latin typeface="Times New Roman" pitchFamily="18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sz="2400" kern="1200">
              <a:solidFill>
                <a:schemeClr val="tx1"/>
              </a:solidFill>
              <a:latin typeface="Times New Roman" pitchFamily="18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sz="2400" kern="1200">
              <a:solidFill>
                <a:schemeClr val="tx1"/>
              </a:solidFill>
              <a:latin typeface="Times New Roman" pitchFamily="18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sz="2400" kern="1200">
              <a:solidFill>
                <a:schemeClr val="tx1"/>
              </a:solidFill>
              <a:latin typeface="Times New Roman" pitchFamily="18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sz="2400" kern="1200">
              <a:solidFill>
                <a:schemeClr val="tx1"/>
              </a:solidFill>
              <a:latin typeface="Times New Roman" pitchFamily="18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cs-CZ" sz="2000" dirty="0">
              <a:latin typeface="+mn-lt"/>
            </a:rPr>
            <a:t>31 miliard EUR</a:t>
          </a:r>
          <a:endParaRPr lang="en-GB" sz="2000" dirty="0">
            <a:latin typeface="+mn-lt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168503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5" tIns="46143" rIns="92285" bIns="46143" numCol="1" anchor="t" anchorCtr="0" compatLnSpc="1">
            <a:prstTxWarp prst="textNoShape">
              <a:avLst/>
            </a:prstTxWarp>
          </a:bodyPr>
          <a:lstStyle>
            <a:lvl1pPr defTabSz="922107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704" y="3"/>
            <a:ext cx="3168502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5" tIns="46143" rIns="92285" bIns="46143" numCol="1" anchor="t" anchorCtr="0" compatLnSpc="1">
            <a:prstTxWarp prst="textNoShape">
              <a:avLst/>
            </a:prstTxWarp>
          </a:bodyPr>
          <a:lstStyle>
            <a:lvl1pPr algn="r" defTabSz="922107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21661"/>
            <a:ext cx="3168503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5" tIns="46143" rIns="92285" bIns="46143" numCol="1" anchor="b" anchorCtr="0" compatLnSpc="1">
            <a:prstTxWarp prst="textNoShape">
              <a:avLst/>
            </a:prstTxWarp>
          </a:bodyPr>
          <a:lstStyle>
            <a:lvl1pPr defTabSz="922107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704" y="9121661"/>
            <a:ext cx="3168502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5" tIns="46143" rIns="92285" bIns="46143" numCol="1" anchor="b" anchorCtr="0" compatLnSpc="1">
            <a:prstTxWarp prst="textNoShape">
              <a:avLst/>
            </a:prstTxWarp>
          </a:bodyPr>
          <a:lstStyle>
            <a:lvl1pPr algn="r" defTabSz="922107">
              <a:defRPr sz="1300"/>
            </a:lvl1pPr>
          </a:lstStyle>
          <a:p>
            <a:pPr>
              <a:defRPr/>
            </a:pPr>
            <a:fld id="{2ECE1B4E-B80E-47E9-B139-5C86B7FB2E2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4572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168503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5" tIns="46143" rIns="92285" bIns="46143" numCol="1" anchor="t" anchorCtr="0" compatLnSpc="1">
            <a:prstTxWarp prst="textNoShape">
              <a:avLst/>
            </a:prstTxWarp>
          </a:bodyPr>
          <a:lstStyle>
            <a:lvl1pPr defTabSz="922107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064" y="3"/>
            <a:ext cx="3168503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5" tIns="46143" rIns="92285" bIns="46143" numCol="1" anchor="t" anchorCtr="0" compatLnSpc="1">
            <a:prstTxWarp prst="textNoShape">
              <a:avLst/>
            </a:prstTxWarp>
          </a:bodyPr>
          <a:lstStyle>
            <a:lvl1pPr algn="r" defTabSz="922107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2313"/>
            <a:ext cx="4797425" cy="3598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196" y="4560087"/>
            <a:ext cx="5852815" cy="4320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5" tIns="46143" rIns="92285" bIns="461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20173"/>
            <a:ext cx="3168503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5" tIns="46143" rIns="92285" bIns="46143" numCol="1" anchor="b" anchorCtr="0" compatLnSpc="1">
            <a:prstTxWarp prst="textNoShape">
              <a:avLst/>
            </a:prstTxWarp>
          </a:bodyPr>
          <a:lstStyle>
            <a:lvl1pPr defTabSz="922107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064" y="9120173"/>
            <a:ext cx="3168503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5" tIns="46143" rIns="92285" bIns="46143" numCol="1" anchor="b" anchorCtr="0" compatLnSpc="1">
            <a:prstTxWarp prst="textNoShape">
              <a:avLst/>
            </a:prstTxWarp>
          </a:bodyPr>
          <a:lstStyle>
            <a:lvl1pPr algn="r" defTabSz="922107">
              <a:defRPr sz="1300"/>
            </a:lvl1pPr>
          </a:lstStyle>
          <a:p>
            <a:pPr>
              <a:defRPr/>
            </a:pPr>
            <a:fld id="{756B799E-4321-4DF7-B95F-9DA454812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765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07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13299" indent="-274345" defTabSz="922107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097384" indent="-219475" defTabSz="922107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536338" indent="-219475" defTabSz="922107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1975291" indent="-219475" defTabSz="922107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414245" indent="-219475" defTabSz="922107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853199" indent="-219475" defTabSz="922107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292153" indent="-219475" defTabSz="922107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731108" indent="-219475" defTabSz="922107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9D6FAEF-9974-4A10-936E-8BBFC7CEF93B}" type="slidenum">
              <a:rPr lang="en-US" sz="1300"/>
              <a:pPr eaLnBrk="1" hangingPunct="1"/>
              <a:t>1</a:t>
            </a:fld>
            <a:endParaRPr lang="en-US" sz="1300" dirty="0"/>
          </a:p>
        </p:txBody>
      </p:sp>
      <p:sp>
        <p:nvSpPr>
          <p:cNvPr id="2457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8712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6B799E-4321-4DF7-B95F-9DA45481255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617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6B799E-4321-4DF7-B95F-9DA45481255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91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E8074-E5F3-47D3-BBEB-20803EABE27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0878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6FFAF-FCFD-4F71-81A3-C9CACFF9E47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113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7BBFB-FEC6-410D-A490-B4904507949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70643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r>
              <a:rPr lang="cs-CZ" noProof="0" dirty="0"/>
              <a:t>Kliknutím na ikonu přidáte tabulku.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CE724-D491-41EC-93E0-9559F697704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3793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F4E21-31D1-4E72-B67C-23898E89F50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6690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8B567-1778-4D81-A605-DDF2BB3CEC3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4255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94C4AD-6E1B-46D9-B8B1-19CA384EFFE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3943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A5D59-20ED-4BF9-A519-1ADA0B8BC2E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79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FDB18-D286-493B-B1FA-90B626F9438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904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37833-10CD-40F4-AB24-858CC68FD65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4133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E6903-0AC9-49D2-AEA2-AEA0A49F1DA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611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30AA4-3743-48AD-B7D3-FA733008990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7716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1752600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styl.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DE227EE-9FBF-4354-A1C8-AF6EA8B9DD0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75DB52-7C71-3AF4-8EC6-D3EA90DB9EE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7867650" y="6642100"/>
            <a:ext cx="124142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Classification: GENERAL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755576" y="4724400"/>
            <a:ext cx="7772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cs-CZ" sz="1800" b="1" dirty="0" err="1">
                <a:solidFill>
                  <a:srgbClr val="949373"/>
                </a:solidFill>
                <a:latin typeface="Arial" charset="0"/>
              </a:rPr>
              <a:t>Next</a:t>
            </a:r>
            <a:r>
              <a:rPr lang="cs-CZ" sz="1800" b="1" dirty="0">
                <a:solidFill>
                  <a:srgbClr val="949373"/>
                </a:solidFill>
                <a:latin typeface="Arial" charset="0"/>
              </a:rPr>
              <a:t> </a:t>
            </a:r>
            <a:r>
              <a:rPr lang="cs-CZ" sz="1800" b="1" dirty="0" err="1">
                <a:solidFill>
                  <a:srgbClr val="949373"/>
                </a:solidFill>
                <a:latin typeface="Arial" charset="0"/>
              </a:rPr>
              <a:t>Steps</a:t>
            </a:r>
            <a:r>
              <a:rPr lang="cs-CZ" sz="1800" b="1" dirty="0">
                <a:solidFill>
                  <a:srgbClr val="949373"/>
                </a:solidFill>
                <a:latin typeface="Arial" charset="0"/>
              </a:rPr>
              <a:t> in </a:t>
            </a:r>
            <a:r>
              <a:rPr lang="cs-CZ" sz="1800" b="1" dirty="0" err="1">
                <a:solidFill>
                  <a:srgbClr val="949373"/>
                </a:solidFill>
                <a:latin typeface="Arial" charset="0"/>
              </a:rPr>
              <a:t>Asset</a:t>
            </a:r>
            <a:r>
              <a:rPr lang="cs-CZ" sz="1800" b="1" dirty="0">
                <a:solidFill>
                  <a:srgbClr val="949373"/>
                </a:solidFill>
                <a:latin typeface="Arial" charset="0"/>
              </a:rPr>
              <a:t> Management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cs-CZ" sz="1800" b="1" dirty="0">
                <a:solidFill>
                  <a:srgbClr val="949373"/>
                </a:solidFill>
                <a:latin typeface="Arial" charset="0"/>
              </a:rPr>
              <a:t>26. května 2026 Senec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cs-CZ" sz="1800" b="1" dirty="0">
                <a:solidFill>
                  <a:srgbClr val="949373"/>
                </a:solidFill>
                <a:latin typeface="Arial" charset="0"/>
              </a:rPr>
              <a:t>Jaromír Sladkovský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cs-CZ" b="1" dirty="0">
                <a:solidFill>
                  <a:srgbClr val="FF0000"/>
                </a:solidFill>
                <a:latin typeface="Arial" charset="0"/>
              </a:rPr>
              <a:t>    </a:t>
            </a:r>
            <a:endParaRPr lang="cs-CZ" b="1" dirty="0">
              <a:solidFill>
                <a:srgbClr val="949373"/>
              </a:solidFill>
              <a:latin typeface="Arial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endParaRPr lang="cs-CZ" b="1" dirty="0">
              <a:solidFill>
                <a:srgbClr val="949373"/>
              </a:solidFill>
              <a:latin typeface="Arial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endParaRPr lang="cs-CZ" b="1" dirty="0">
              <a:solidFill>
                <a:srgbClr val="949373"/>
              </a:solidFill>
              <a:latin typeface="Arial" charset="0"/>
            </a:endParaRPr>
          </a:p>
        </p:txBody>
      </p:sp>
      <p:pic>
        <p:nvPicPr>
          <p:cNvPr id="5" name="Obrázek 4" descr="Z:\HLAVICKA_LOGA_AKAT\AKAT ČR_aktuální\LOGO_TEMP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988840"/>
            <a:ext cx="5044433" cy="264905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ek 5" descr="Z:\HLAVICKA_LOGA_AKAT\AKAT ČR_aktuální\LOGO_TEMP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978556"/>
            <a:ext cx="1548680" cy="7474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>
                <a:solidFill>
                  <a:schemeClr val="bg1"/>
                </a:solidFill>
              </a:rPr>
              <a:t>Asset</a:t>
            </a:r>
            <a:r>
              <a:rPr lang="cs-CZ" sz="3600" dirty="0">
                <a:solidFill>
                  <a:schemeClr val="bg1"/>
                </a:solidFill>
              </a:rPr>
              <a:t> Management v ČR 2025 </a:t>
            </a:r>
            <a:br>
              <a:rPr lang="cs-CZ" sz="3600" dirty="0">
                <a:solidFill>
                  <a:schemeClr val="bg1"/>
                </a:solidFill>
              </a:rPr>
            </a:br>
            <a:r>
              <a:rPr lang="cs-CZ" sz="3000" noProof="1">
                <a:solidFill>
                  <a:schemeClr val="bg1"/>
                </a:solidFill>
              </a:rPr>
              <a:t>Objem obhospodařovaného majetku</a:t>
            </a:r>
            <a:endParaRPr lang="cs-CZ" sz="3000" dirty="0">
              <a:solidFill>
                <a:schemeClr val="bg1"/>
              </a:solidFill>
            </a:endParaRPr>
          </a:p>
        </p:txBody>
      </p:sp>
      <p:pic>
        <p:nvPicPr>
          <p:cNvPr id="13" name="Obrázek 12" descr="Z:\HLAVICKA_LOGA_AKAT\AKAT ČR_aktuální\LOGO_TEMP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978556"/>
            <a:ext cx="1548680" cy="74746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Zaoblený obdélník 5"/>
          <p:cNvSpPr/>
          <p:nvPr/>
        </p:nvSpPr>
        <p:spPr>
          <a:xfrm>
            <a:off x="1655676" y="4615870"/>
            <a:ext cx="5724636" cy="1959778"/>
          </a:xfrm>
          <a:prstGeom prst="roundRect">
            <a:avLst/>
          </a:prstGeom>
          <a:solidFill>
            <a:schemeClr val="bg1">
              <a:lumMod val="95000"/>
            </a:schemeClr>
          </a:solidFill>
          <a:ln/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rgbClr val="666633"/>
                </a:solidFill>
              </a:rPr>
              <a:t>3 702 285 880 127 </a:t>
            </a:r>
            <a:r>
              <a:rPr lang="cs-CZ" b="1" dirty="0">
                <a:solidFill>
                  <a:srgbClr val="666633"/>
                </a:solidFill>
                <a:latin typeface="Arial" charset="0"/>
              </a:rPr>
              <a:t>CZK</a:t>
            </a:r>
          </a:p>
          <a:p>
            <a:pPr lvl="0" algn="ctr"/>
            <a:r>
              <a:rPr lang="cs-CZ" dirty="0">
                <a:solidFill>
                  <a:srgbClr val="666633"/>
                </a:solidFill>
                <a:latin typeface="Arial" charset="0"/>
              </a:rPr>
              <a:t>(k 31.12.2025)</a:t>
            </a:r>
          </a:p>
          <a:p>
            <a:pPr lvl="0" algn="ctr"/>
            <a:r>
              <a:rPr lang="cs-CZ" dirty="0">
                <a:solidFill>
                  <a:srgbClr val="666633"/>
                </a:solidFill>
                <a:latin typeface="Arial" charset="0"/>
              </a:rPr>
              <a:t>151 113 709 393 EUR</a:t>
            </a:r>
          </a:p>
          <a:p>
            <a:pPr lvl="0" algn="ctr"/>
            <a:r>
              <a:rPr lang="cs-CZ" b="1" dirty="0">
                <a:solidFill>
                  <a:srgbClr val="666633"/>
                </a:solidFill>
                <a:latin typeface="Arial" charset="0"/>
              </a:rPr>
              <a:t>+ 540,172 mld. CZK (17,08%) </a:t>
            </a:r>
          </a:p>
          <a:p>
            <a:pPr lvl="0" algn="ctr"/>
            <a:r>
              <a:rPr lang="cs-CZ" b="1" dirty="0">
                <a:solidFill>
                  <a:srgbClr val="666633"/>
                </a:solidFill>
                <a:latin typeface="Arial" charset="0"/>
              </a:rPr>
              <a:t>za r. 2025</a:t>
            </a:r>
          </a:p>
        </p:txBody>
      </p:sp>
      <p:sp>
        <p:nvSpPr>
          <p:cNvPr id="7" name="Zaoblený obdélník 6"/>
          <p:cNvSpPr/>
          <p:nvPr/>
        </p:nvSpPr>
        <p:spPr>
          <a:xfrm>
            <a:off x="1871700" y="1975802"/>
            <a:ext cx="4968552" cy="1706488"/>
          </a:xfrm>
          <a:prstGeom prst="roundRect">
            <a:avLst/>
          </a:prstGeom>
          <a:solidFill>
            <a:schemeClr val="bg1">
              <a:lumMod val="95000"/>
            </a:schemeClr>
          </a:solidFill>
          <a:ln/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cs-CZ" b="1" dirty="0">
                <a:solidFill>
                  <a:srgbClr val="666633"/>
                </a:solidFill>
              </a:rPr>
              <a:t>3 162 114 073 511 </a:t>
            </a:r>
            <a:r>
              <a:rPr lang="cs-CZ" b="1" dirty="0">
                <a:solidFill>
                  <a:srgbClr val="666633"/>
                </a:solidFill>
                <a:latin typeface="Arial" charset="0"/>
              </a:rPr>
              <a:t>CZK</a:t>
            </a:r>
          </a:p>
          <a:p>
            <a:pPr lvl="0" algn="ctr"/>
            <a:r>
              <a:rPr lang="cs-CZ" noProof="1">
                <a:solidFill>
                  <a:srgbClr val="666633"/>
                </a:solidFill>
                <a:latin typeface="Arial" charset="0"/>
              </a:rPr>
              <a:t>(k 31.12.2024)</a:t>
            </a:r>
          </a:p>
          <a:p>
            <a:pPr lvl="0" algn="ctr"/>
            <a:r>
              <a:rPr lang="cs-CZ" noProof="1">
                <a:solidFill>
                  <a:srgbClr val="666633"/>
                </a:solidFill>
                <a:latin typeface="Arial" charset="0"/>
              </a:rPr>
              <a:t>129 065 880 551 EUR</a:t>
            </a:r>
            <a:endParaRPr lang="cs-CZ" dirty="0">
              <a:solidFill>
                <a:srgbClr val="666633"/>
              </a:solidFill>
              <a:latin typeface="Arial" charset="0"/>
            </a:endParaRPr>
          </a:p>
        </p:txBody>
      </p:sp>
      <p:sp>
        <p:nvSpPr>
          <p:cNvPr id="9" name="Šipka doprava 8"/>
          <p:cNvSpPr/>
          <p:nvPr/>
        </p:nvSpPr>
        <p:spPr>
          <a:xfrm rot="5400000">
            <a:off x="3995936" y="3935294"/>
            <a:ext cx="720080" cy="427572"/>
          </a:xfrm>
          <a:prstGeom prst="rightArrow">
            <a:avLst/>
          </a:prstGeom>
          <a:solidFill>
            <a:srgbClr val="666633"/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3442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noProof="1">
                <a:solidFill>
                  <a:schemeClr val="bg1"/>
                </a:solidFill>
              </a:rPr>
              <a:t>Kolektivní investování v ČR</a:t>
            </a:r>
            <a:r>
              <a:rPr lang="cs-CZ" sz="3600" dirty="0">
                <a:solidFill>
                  <a:schemeClr val="bg1"/>
                </a:solidFill>
              </a:rPr>
              <a:t> </a:t>
            </a:r>
            <a:r>
              <a:rPr lang="cs-CZ" sz="3600" noProof="1">
                <a:solidFill>
                  <a:schemeClr val="bg1"/>
                </a:solidFill>
              </a:rPr>
              <a:t>2025</a:t>
            </a:r>
            <a:br>
              <a:rPr lang="cs-CZ" sz="3600" dirty="0">
                <a:solidFill>
                  <a:schemeClr val="bg1"/>
                </a:solidFill>
              </a:rPr>
            </a:br>
            <a:r>
              <a:rPr lang="cs-CZ" sz="3000" dirty="0">
                <a:solidFill>
                  <a:schemeClr val="bg1"/>
                </a:solidFill>
              </a:rPr>
              <a:t>Historický vývoj majetku</a:t>
            </a:r>
          </a:p>
        </p:txBody>
      </p:sp>
      <p:sp>
        <p:nvSpPr>
          <p:cNvPr id="3" name="Obdélník 2"/>
          <p:cNvSpPr/>
          <p:nvPr/>
        </p:nvSpPr>
        <p:spPr>
          <a:xfrm>
            <a:off x="303067" y="6093296"/>
            <a:ext cx="873342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9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Od 1. čtvrtletí 2014 došlo ke změně metodiky pro vykazování majetku v domácích podílových fondech, kdy dosud tato informace vycházela z objemu majetku spravovaného v domácích fondech, nově pak je vykazován objem investic do domácích fondů na území České republiky (správcovský pohled nahrazen pohledem distribučním). Do statistiky majetku v domácích fondech tak nejsou zahrnovány například investice do domácích fondů uskutečněné ze zahraničí.</a:t>
            </a:r>
          </a:p>
        </p:txBody>
      </p:sp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861135"/>
              </p:ext>
            </p:extLst>
          </p:nvPr>
        </p:nvGraphicFramePr>
        <p:xfrm>
          <a:off x="277293" y="1844824"/>
          <a:ext cx="8784976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D97ED19-F23A-D429-5933-5F6D04E203E1}"/>
              </a:ext>
            </a:extLst>
          </p:cNvPr>
          <p:cNvSpPr txBox="1"/>
          <p:nvPr/>
        </p:nvSpPr>
        <p:spPr>
          <a:xfrm>
            <a:off x="2987824" y="2348880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>
                <a:latin typeface="+mn-lt"/>
              </a:rPr>
              <a:t>58 miliard EUR</a:t>
            </a:r>
            <a:endParaRPr lang="en-GB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71457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cs-CZ" sz="3600" noProof="1">
                <a:solidFill>
                  <a:schemeClr val="bg1"/>
                </a:solidFill>
              </a:rPr>
            </a:br>
            <a:r>
              <a:rPr lang="cs-CZ" sz="3600" noProof="1">
                <a:solidFill>
                  <a:schemeClr val="bg1"/>
                </a:solidFill>
              </a:rPr>
              <a:t>Kolektivní investování v ČR</a:t>
            </a:r>
            <a:r>
              <a:rPr lang="cs-CZ" sz="3600" dirty="0">
                <a:solidFill>
                  <a:schemeClr val="bg1"/>
                </a:solidFill>
              </a:rPr>
              <a:t> </a:t>
            </a:r>
            <a:r>
              <a:rPr lang="cs-CZ" sz="3600" noProof="1">
                <a:solidFill>
                  <a:schemeClr val="bg1"/>
                </a:solidFill>
              </a:rPr>
              <a:t>2025</a:t>
            </a:r>
            <a:br>
              <a:rPr lang="cs-CZ" sz="3600" dirty="0">
                <a:solidFill>
                  <a:schemeClr val="bg1"/>
                </a:solidFill>
              </a:rPr>
            </a:br>
            <a:r>
              <a:rPr lang="cs-CZ" sz="3000" noProof="1">
                <a:solidFill>
                  <a:schemeClr val="bg1"/>
                </a:solidFill>
              </a:rPr>
              <a:t>Rozdělení fondů dle typu </a:t>
            </a:r>
            <a:r>
              <a:rPr lang="cs-CZ" sz="3000" dirty="0">
                <a:solidFill>
                  <a:schemeClr val="bg1"/>
                </a:solidFill>
              </a:rPr>
              <a:t>k 31.12.2025</a:t>
            </a:r>
            <a:br>
              <a:rPr lang="cs-CZ" sz="3000" dirty="0">
                <a:solidFill>
                  <a:schemeClr val="bg1"/>
                </a:solidFill>
              </a:rPr>
            </a:br>
            <a:r>
              <a:rPr lang="cs-CZ" sz="32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6" name="Obrázek 5" descr="Z:\HLAVICKA_LOGA_AKAT\AKAT ČR_aktuální\LOGO_TEMP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949280"/>
            <a:ext cx="1548680" cy="7474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Obrázek 10" descr="Z:\HLAVICKA_LOGA_AKAT\AKAT ČR_aktuální\LOGO_TEMP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828" y="5949280"/>
            <a:ext cx="1548680" cy="74746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3672349"/>
              </p:ext>
            </p:extLst>
          </p:nvPr>
        </p:nvGraphicFramePr>
        <p:xfrm>
          <a:off x="755576" y="2204864"/>
          <a:ext cx="7810500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80952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72400" cy="1143000"/>
          </a:xfrm>
        </p:spPr>
        <p:txBody>
          <a:bodyPr/>
          <a:lstStyle/>
          <a:p>
            <a:r>
              <a:rPr lang="cs-CZ" sz="3600" dirty="0">
                <a:solidFill>
                  <a:schemeClr val="bg1"/>
                </a:solidFill>
              </a:rPr>
              <a:t>Fondy kvalifikovaných investorů </a:t>
            </a:r>
            <a:br>
              <a:rPr lang="cs-CZ" sz="3600" dirty="0">
                <a:solidFill>
                  <a:schemeClr val="bg1"/>
                </a:solidFill>
              </a:rPr>
            </a:br>
            <a:r>
              <a:rPr lang="cs-CZ" sz="3000" dirty="0">
                <a:solidFill>
                  <a:schemeClr val="bg1"/>
                </a:solidFill>
              </a:rPr>
              <a:t>Vývoj do roku 2025</a:t>
            </a:r>
          </a:p>
        </p:txBody>
      </p:sp>
      <p:sp>
        <p:nvSpPr>
          <p:cNvPr id="5" name="Obdélník 4"/>
          <p:cNvSpPr/>
          <p:nvPr/>
        </p:nvSpPr>
        <p:spPr>
          <a:xfrm>
            <a:off x="2286000" y="797511"/>
            <a:ext cx="4572000" cy="253916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cs-CZ" sz="1050" dirty="0"/>
          </a:p>
        </p:txBody>
      </p:sp>
      <p:sp>
        <p:nvSpPr>
          <p:cNvPr id="6" name="Obdélník 5"/>
          <p:cNvSpPr/>
          <p:nvPr/>
        </p:nvSpPr>
        <p:spPr>
          <a:xfrm>
            <a:off x="1019174" y="3759787"/>
            <a:ext cx="812482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1100" dirty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615166"/>
            <a:ext cx="4716016" cy="353408"/>
          </a:xfrm>
          <a:prstGeom prst="rect">
            <a:avLst/>
          </a:prstGeom>
        </p:spPr>
      </p:pic>
      <p:sp>
        <p:nvSpPr>
          <p:cNvPr id="11" name="Obdélník 10"/>
          <p:cNvSpPr/>
          <p:nvPr/>
        </p:nvSpPr>
        <p:spPr>
          <a:xfrm>
            <a:off x="2286000" y="2459504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cs-CZ" sz="1000" dirty="0"/>
          </a:p>
        </p:txBody>
      </p:sp>
      <p:graphicFrame>
        <p:nvGraphicFramePr>
          <p:cNvPr id="8" name="Graf 7"/>
          <p:cNvGraphicFramePr/>
          <p:nvPr>
            <p:extLst>
              <p:ext uri="{D42A27DB-BD31-4B8C-83A1-F6EECF244321}">
                <p14:modId xmlns:p14="http://schemas.microsoft.com/office/powerpoint/2010/main" val="1080597763"/>
              </p:ext>
            </p:extLst>
          </p:nvPr>
        </p:nvGraphicFramePr>
        <p:xfrm>
          <a:off x="251520" y="1981214"/>
          <a:ext cx="8640960" cy="4544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81092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>
                <a:solidFill>
                  <a:schemeClr val="bg1"/>
                </a:solidFill>
              </a:rPr>
              <a:t>Trendy pro rok 2026 </a:t>
            </a:r>
            <a:br>
              <a:rPr lang="cs-CZ" sz="3600" dirty="0">
                <a:solidFill>
                  <a:schemeClr val="bg1"/>
                </a:solidFill>
              </a:rPr>
            </a:br>
            <a:r>
              <a:rPr lang="cs-CZ" sz="3000" dirty="0">
                <a:solidFill>
                  <a:schemeClr val="bg1"/>
                </a:solidFill>
              </a:rPr>
              <a:t>Pravidelné investice – vývoj od roku 2012</a:t>
            </a:r>
            <a:endParaRPr lang="cs-CZ" sz="3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666633"/>
                </a:solidFill>
                <a:latin typeface="Arial" charset="0"/>
              </a:rPr>
              <a:t>Celkový počet investorů, kteří pravidelně investují (počet smluv)</a:t>
            </a:r>
          </a:p>
          <a:p>
            <a:pPr marL="1200150" lvl="1" indent="-45720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666633"/>
                </a:solidFill>
                <a:latin typeface="Arial" charset="0"/>
              </a:rPr>
              <a:t>Konec roku 2012		370 tis </a:t>
            </a:r>
          </a:p>
          <a:p>
            <a:pPr marL="1200150" lvl="1" indent="-45720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666633"/>
                </a:solidFill>
                <a:latin typeface="Arial" charset="0"/>
              </a:rPr>
              <a:t>Konec roku 2018		900 tis</a:t>
            </a:r>
          </a:p>
          <a:p>
            <a:pPr marL="1200150" lvl="1" indent="-45720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666633"/>
                </a:solidFill>
                <a:latin typeface="Arial" charset="0"/>
              </a:rPr>
              <a:t>Konec roku 2024 		1 200 tis		</a:t>
            </a:r>
          </a:p>
          <a:p>
            <a:pPr indent="-45720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cs-CZ" sz="2000" dirty="0">
                <a:solidFill>
                  <a:srgbClr val="666633"/>
                </a:solidFill>
                <a:latin typeface="Arial" charset="0"/>
              </a:rPr>
              <a:t>Průměrná pravidelná měsíční investice jednoho investora</a:t>
            </a:r>
          </a:p>
          <a:p>
            <a:pPr marL="1200150" lvl="1" indent="-45720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666633"/>
                </a:solidFill>
                <a:latin typeface="Arial" charset="0"/>
              </a:rPr>
              <a:t>Konec roku 2012 		1.500 Kč</a:t>
            </a:r>
          </a:p>
          <a:p>
            <a:pPr marL="1200150" lvl="1" indent="-45720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666633"/>
                </a:solidFill>
                <a:latin typeface="Arial" charset="0"/>
              </a:rPr>
              <a:t>Konec roku 2018 		1.900 Kč</a:t>
            </a:r>
          </a:p>
          <a:p>
            <a:pPr marL="1200150" lvl="1" indent="-45720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666633"/>
                </a:solidFill>
                <a:latin typeface="Arial" charset="0"/>
              </a:rPr>
              <a:t>Konec roku 2024		2.400 Kč </a:t>
            </a:r>
            <a:endParaRPr lang="pl-PL" sz="2000" dirty="0">
              <a:solidFill>
                <a:srgbClr val="FF0000"/>
              </a:solidFill>
              <a:latin typeface="Arial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4700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>
                <a:solidFill>
                  <a:schemeClr val="bg1"/>
                </a:solidFill>
              </a:rPr>
              <a:t>Aktivity AKAT</a:t>
            </a:r>
            <a:br>
              <a:rPr lang="cs-CZ" sz="3600" dirty="0">
                <a:solidFill>
                  <a:schemeClr val="bg1"/>
                </a:solidFill>
              </a:rPr>
            </a:br>
            <a:r>
              <a:rPr lang="cs-CZ" sz="3000" dirty="0">
                <a:solidFill>
                  <a:schemeClr val="bg1"/>
                </a:solidFill>
              </a:rPr>
              <a:t>Dlouhodobý investiční produkt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2060848"/>
            <a:ext cx="7772400" cy="4114800"/>
          </a:xfrm>
        </p:spPr>
        <p:txBody>
          <a:bodyPr/>
          <a:lstStyle/>
          <a:p>
            <a:pPr lvl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2200" dirty="0">
                <a:solidFill>
                  <a:srgbClr val="666633"/>
                </a:solidFill>
              </a:rPr>
              <a:t>Po dvou letech k 31.3.2026 přes 245 tisíc investorů </a:t>
            </a:r>
          </a:p>
          <a:p>
            <a:pPr lvl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2200" dirty="0">
                <a:solidFill>
                  <a:srgbClr val="666633"/>
                </a:solidFill>
              </a:rPr>
              <a:t>Celkové prostředky v DIP dosáhly v druhém roce výše téměř 9,5 miliardy: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1800" dirty="0">
                <a:solidFill>
                  <a:srgbClr val="666633"/>
                </a:solidFill>
              </a:rPr>
              <a:t>4% depozita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1800" dirty="0">
                <a:solidFill>
                  <a:srgbClr val="666633"/>
                </a:solidFill>
              </a:rPr>
              <a:t>90% investiční fondy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1800" dirty="0">
                <a:solidFill>
                  <a:srgbClr val="666633"/>
                </a:solidFill>
              </a:rPr>
              <a:t>6% ostatní investice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2200" dirty="0">
                <a:solidFill>
                  <a:srgbClr val="666633"/>
                </a:solidFill>
              </a:rPr>
              <a:t>Průměrný majetek na jednu smlouvu 36 tisíc Kč.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2200" dirty="0">
                <a:solidFill>
                  <a:srgbClr val="666633"/>
                </a:solidFill>
              </a:rPr>
              <a:t>Průměrná měsíční investovaná částka 2000 až 3000 Kč.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2200" dirty="0">
                <a:solidFill>
                  <a:srgbClr val="666633"/>
                </a:solidFill>
              </a:rPr>
              <a:t>Až 60% investorů je ve věkové kategorii 30 – 50 let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2200" dirty="0">
                <a:solidFill>
                  <a:srgbClr val="666633"/>
                </a:solidFill>
              </a:rPr>
              <a:t>Ženy představují přes 40% všech investorů</a:t>
            </a:r>
          </a:p>
          <a:p>
            <a:pPr marL="0" indent="0">
              <a:buNone/>
            </a:pPr>
            <a:endParaRPr lang="cs-CZ" sz="1800" dirty="0">
              <a:solidFill>
                <a:srgbClr val="666633"/>
              </a:solidFill>
            </a:endParaRPr>
          </a:p>
        </p:txBody>
      </p:sp>
      <p:pic>
        <p:nvPicPr>
          <p:cNvPr id="4" name="Obrázek 3" descr="Z:\HLAVICKA_LOGA_AKAT\AKAT ČR_aktuální\LOGO_TEMP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993904"/>
            <a:ext cx="1548680" cy="747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48527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>
                <a:solidFill>
                  <a:schemeClr val="bg1"/>
                </a:solidFill>
              </a:rPr>
              <a:t>Aktuální témata</a:t>
            </a:r>
            <a:br>
              <a:rPr lang="cs-CZ" sz="3600" dirty="0">
                <a:solidFill>
                  <a:schemeClr val="bg1"/>
                </a:solidFill>
              </a:rPr>
            </a:br>
            <a:endParaRPr lang="cs-CZ" sz="3000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2237488"/>
            <a:ext cx="7772400" cy="4114800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2000" dirty="0">
                <a:solidFill>
                  <a:srgbClr val="666633"/>
                </a:solidFill>
              </a:rPr>
              <a:t>Investiční produkt pro děti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cs-CZ" sz="2000" dirty="0">
              <a:solidFill>
                <a:srgbClr val="666633"/>
              </a:solidFill>
            </a:endParaRP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2000" dirty="0">
                <a:solidFill>
                  <a:srgbClr val="666633"/>
                </a:solidFill>
              </a:rPr>
              <a:t>Změny ve třetím penzijním pilíři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cs-CZ" sz="2000" dirty="0">
              <a:solidFill>
                <a:srgbClr val="666633"/>
              </a:solidFill>
            </a:endParaRP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2000" dirty="0">
                <a:solidFill>
                  <a:srgbClr val="666633"/>
                </a:solidFill>
              </a:rPr>
              <a:t>Implementace evropských předpisů UCITS a AIFMD novel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cs-CZ" dirty="0">
              <a:solidFill>
                <a:srgbClr val="666633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2000" dirty="0">
                <a:solidFill>
                  <a:srgbClr val="666633"/>
                </a:solidFill>
              </a:rPr>
              <a:t>Korporátní dluhopisy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cs-CZ" sz="2000" dirty="0">
              <a:solidFill>
                <a:srgbClr val="666633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2000" dirty="0">
                <a:solidFill>
                  <a:srgbClr val="666633"/>
                </a:solidFill>
              </a:rPr>
              <a:t>Zavedení povinného IFRS pro podílové fondy</a:t>
            </a:r>
          </a:p>
          <a:p>
            <a:pPr marL="0" indent="0">
              <a:spcAft>
                <a:spcPts val="600"/>
              </a:spcAft>
              <a:buNone/>
            </a:pPr>
            <a:endParaRPr lang="cs-CZ" dirty="0">
              <a:solidFill>
                <a:srgbClr val="990033"/>
              </a:solidFill>
            </a:endParaRP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dirty="0">
              <a:solidFill>
                <a:srgbClr val="990033"/>
              </a:solidFill>
            </a:endParaRPr>
          </a:p>
        </p:txBody>
      </p:sp>
      <p:pic>
        <p:nvPicPr>
          <p:cNvPr id="4" name="Obrázek 3" descr="Z:\HLAVICKA_LOGA_AKAT\AKAT ČR_aktuální\LOGO_TEMP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978556"/>
            <a:ext cx="1548680" cy="747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71565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sz="3600" dirty="0">
                <a:solidFill>
                  <a:schemeClr val="bg1"/>
                </a:solidFill>
              </a:rPr>
              <a:t>Diskuse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60345" y="1916831"/>
            <a:ext cx="7772400" cy="460851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8000" dirty="0">
                <a:solidFill>
                  <a:srgbClr val="666633"/>
                </a:solidFill>
              </a:rPr>
              <a:t>?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cs-CZ" sz="2400" dirty="0">
              <a:solidFill>
                <a:srgbClr val="990033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dirty="0">
                <a:solidFill>
                  <a:srgbClr val="666633"/>
                </a:solidFill>
              </a:rPr>
              <a:t>Děkuji za pozornost.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600" b="1" dirty="0">
              <a:solidFill>
                <a:srgbClr val="666633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600" b="1" dirty="0">
              <a:solidFill>
                <a:srgbClr val="666633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b="1" dirty="0">
                <a:solidFill>
                  <a:srgbClr val="666633"/>
                </a:solidFill>
              </a:rPr>
              <a:t>Asociace pro kapitálový trh České republiky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dirty="0">
                <a:solidFill>
                  <a:srgbClr val="666633"/>
                </a:solidFill>
              </a:rPr>
              <a:t>Štěpánská 612/16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dirty="0">
                <a:solidFill>
                  <a:srgbClr val="666633"/>
                </a:solidFill>
              </a:rPr>
              <a:t>110 00 Praha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dirty="0">
                <a:solidFill>
                  <a:srgbClr val="666633"/>
                </a:solidFill>
              </a:rPr>
              <a:t>Tel.: +420 224 919 114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666633"/>
                </a:solidFill>
              </a:rPr>
              <a:t>Sledujte nás na: </a:t>
            </a:r>
          </a:p>
          <a:p>
            <a:pPr marL="0" indent="0">
              <a:buNone/>
            </a:pPr>
            <a:r>
              <a:rPr lang="cs-CZ" sz="1800" b="1" u="sng" dirty="0">
                <a:solidFill>
                  <a:srgbClr val="C00000"/>
                </a:solidFill>
              </a:rPr>
              <a:t>www.akatcr.cz</a:t>
            </a:r>
            <a:r>
              <a:rPr lang="cs-CZ" sz="1800" b="1" dirty="0">
                <a:solidFill>
                  <a:srgbClr val="C00000"/>
                </a:solidFill>
              </a:rPr>
              <a:t> </a:t>
            </a:r>
          </a:p>
          <a:p>
            <a:pPr marL="0" indent="0">
              <a:buNone/>
            </a:pPr>
            <a:r>
              <a:rPr lang="cs-CZ" sz="1800" dirty="0">
                <a:solidFill>
                  <a:srgbClr val="666633"/>
                </a:solidFill>
              </a:rPr>
              <a:t>Twitter AKAT: @AKATCR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800" dirty="0">
              <a:solidFill>
                <a:srgbClr val="666633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cs-CZ" sz="1800" dirty="0"/>
          </a:p>
        </p:txBody>
      </p:sp>
      <p:pic>
        <p:nvPicPr>
          <p:cNvPr id="6" name="Obrázek 5" descr="Z:\HLAVICKA_LOGA_AKAT\AKAT ČR_aktuální\LOGO_TEMP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993904"/>
            <a:ext cx="1548680" cy="7474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1">
  <a:themeElements>
    <a:clrScheme name="Vlastní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Kancelář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16533</TotalTime>
  <Words>454</Words>
  <Application>Microsoft Office PowerPoint</Application>
  <PresentationFormat>On-screen Show (4:3)</PresentationFormat>
  <Paragraphs>73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Motiv1</vt:lpstr>
      <vt:lpstr>PowerPoint Presentation</vt:lpstr>
      <vt:lpstr>Asset Management v ČR 2025  Objem obhospodařovaného majetku</vt:lpstr>
      <vt:lpstr>Kolektivní investování v ČR 2025 Historický vývoj majetku</vt:lpstr>
      <vt:lpstr> Kolektivní investování v ČR 2025 Rozdělení fondů dle typu k 31.12.2025  </vt:lpstr>
      <vt:lpstr>Fondy kvalifikovaných investorů  Vývoj do roku 2025</vt:lpstr>
      <vt:lpstr>Trendy pro rok 2026  Pravidelné investice – vývoj od roku 2012</vt:lpstr>
      <vt:lpstr>Aktivity AKAT Dlouhodobý investiční produkt</vt:lpstr>
      <vt:lpstr>Aktuální témata </vt:lpstr>
      <vt:lpstr>Diskuse</vt:lpstr>
    </vt:vector>
  </TitlesOfParts>
  <Company>SIS, a. 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pzaplet</dc:creator>
  <cp:lastModifiedBy>Jaromir Sladkovsky</cp:lastModifiedBy>
  <cp:revision>958</cp:revision>
  <cp:lastPrinted>2023-02-06T11:50:43Z</cp:lastPrinted>
  <dcterms:created xsi:type="dcterms:W3CDTF">2002-01-28T07:46:14Z</dcterms:created>
  <dcterms:modified xsi:type="dcterms:W3CDTF">2026-05-21T08:39:16Z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3a104e-2916-42dc-a2f6-6210338509ed_Enabled">
    <vt:lpwstr>True</vt:lpwstr>
  </property>
  <property fmtid="{D5CDD505-2E9C-101B-9397-08002B2CF9AE}" pid="3" name="MSIP_Label_2b3a104e-2916-42dc-a2f6-6210338509ed_SiteId">
    <vt:lpwstr>e70aafb3-2e89-46a5-ba50-66803e8a4411</vt:lpwstr>
  </property>
  <property fmtid="{D5CDD505-2E9C-101B-9397-08002B2CF9AE}" pid="4" name="MSIP_Label_2b3a104e-2916-42dc-a2f6-6210338509ed_Owner">
    <vt:lpwstr>cis62051@csin.cz</vt:lpwstr>
  </property>
  <property fmtid="{D5CDD505-2E9C-101B-9397-08002B2CF9AE}" pid="5" name="MSIP_Label_2b3a104e-2916-42dc-a2f6-6210338509ed_SetDate">
    <vt:lpwstr>2021-02-20T17:38:04.0039285Z</vt:lpwstr>
  </property>
  <property fmtid="{D5CDD505-2E9C-101B-9397-08002B2CF9AE}" pid="6" name="MSIP_Label_2b3a104e-2916-42dc-a2f6-6210338509ed_Name">
    <vt:lpwstr>CS Internal</vt:lpwstr>
  </property>
  <property fmtid="{D5CDD505-2E9C-101B-9397-08002B2CF9AE}" pid="7" name="MSIP_Label_2b3a104e-2916-42dc-a2f6-6210338509ed_Application">
    <vt:lpwstr>Microsoft Azure Information Protection</vt:lpwstr>
  </property>
  <property fmtid="{D5CDD505-2E9C-101B-9397-08002B2CF9AE}" pid="8" name="MSIP_Label_2b3a104e-2916-42dc-a2f6-6210338509ed_ActionId">
    <vt:lpwstr>45afc935-f4dc-447f-9cb2-82443a6e1725</vt:lpwstr>
  </property>
  <property fmtid="{D5CDD505-2E9C-101B-9397-08002B2CF9AE}" pid="9" name="MSIP_Label_2b3a104e-2916-42dc-a2f6-6210338509ed_Extended_MSFT_Method">
    <vt:lpwstr>Automatic</vt:lpwstr>
  </property>
  <property fmtid="{D5CDD505-2E9C-101B-9397-08002B2CF9AE}" pid="10" name="MSIP_Label_38939b85-7e40-4a1d-91e1-0e84c3b219d7_Enabled">
    <vt:lpwstr>true</vt:lpwstr>
  </property>
  <property fmtid="{D5CDD505-2E9C-101B-9397-08002B2CF9AE}" pid="11" name="MSIP_Label_38939b85-7e40-4a1d-91e1-0e84c3b219d7_SetDate">
    <vt:lpwstr>2024-02-22T09:20:06Z</vt:lpwstr>
  </property>
  <property fmtid="{D5CDD505-2E9C-101B-9397-08002B2CF9AE}" pid="12" name="MSIP_Label_38939b85-7e40-4a1d-91e1-0e84c3b219d7_Method">
    <vt:lpwstr>Standard</vt:lpwstr>
  </property>
  <property fmtid="{D5CDD505-2E9C-101B-9397-08002B2CF9AE}" pid="13" name="MSIP_Label_38939b85-7e40-4a1d-91e1-0e84c3b219d7_Name">
    <vt:lpwstr>38939b85-7e40-4a1d-91e1-0e84c3b219d7</vt:lpwstr>
  </property>
  <property fmtid="{D5CDD505-2E9C-101B-9397-08002B2CF9AE}" pid="14" name="MSIP_Label_38939b85-7e40-4a1d-91e1-0e84c3b219d7_SiteId">
    <vt:lpwstr>3ad0376a-54d3-49a6-9e20-52de0a92fc89</vt:lpwstr>
  </property>
  <property fmtid="{D5CDD505-2E9C-101B-9397-08002B2CF9AE}" pid="15" name="MSIP_Label_38939b85-7e40-4a1d-91e1-0e84c3b219d7_ActionId">
    <vt:lpwstr>91d42176-6e8e-4e97-84d2-d885735bd826</vt:lpwstr>
  </property>
  <property fmtid="{D5CDD505-2E9C-101B-9397-08002B2CF9AE}" pid="16" name="MSIP_Label_38939b85-7e40-4a1d-91e1-0e84c3b219d7_ContentBits">
    <vt:lpwstr>0</vt:lpwstr>
  </property>
  <property fmtid="{D5CDD505-2E9C-101B-9397-08002B2CF9AE}" pid="17" name="MSIP_Label_943e0687-f175-4b9c-b2f5-83c4b4db97be_Enabled">
    <vt:lpwstr>true</vt:lpwstr>
  </property>
  <property fmtid="{D5CDD505-2E9C-101B-9397-08002B2CF9AE}" pid="18" name="MSIP_Label_943e0687-f175-4b9c-b2f5-83c4b4db97be_SetDate">
    <vt:lpwstr>2026-02-03T16:44:20Z</vt:lpwstr>
  </property>
  <property fmtid="{D5CDD505-2E9C-101B-9397-08002B2CF9AE}" pid="19" name="MSIP_Label_943e0687-f175-4b9c-b2f5-83c4b4db97be_Method">
    <vt:lpwstr>Standard</vt:lpwstr>
  </property>
  <property fmtid="{D5CDD505-2E9C-101B-9397-08002B2CF9AE}" pid="20" name="MSIP_Label_943e0687-f175-4b9c-b2f5-83c4b4db97be_Name">
    <vt:lpwstr>General (visual mark)</vt:lpwstr>
  </property>
  <property fmtid="{D5CDD505-2E9C-101B-9397-08002B2CF9AE}" pid="21" name="MSIP_Label_943e0687-f175-4b9c-b2f5-83c4b4db97be_SiteId">
    <vt:lpwstr>9b511fda-f0b1-43a5-b06e-1e720f64520a</vt:lpwstr>
  </property>
  <property fmtid="{D5CDD505-2E9C-101B-9397-08002B2CF9AE}" pid="22" name="MSIP_Label_943e0687-f175-4b9c-b2f5-83c4b4db97be_ActionId">
    <vt:lpwstr>e9c70184-627e-4062-98a5-c32162b22e3c</vt:lpwstr>
  </property>
  <property fmtid="{D5CDD505-2E9C-101B-9397-08002B2CF9AE}" pid="23" name="MSIP_Label_943e0687-f175-4b9c-b2f5-83c4b4db97be_ContentBits">
    <vt:lpwstr>2</vt:lpwstr>
  </property>
  <property fmtid="{D5CDD505-2E9C-101B-9397-08002B2CF9AE}" pid="24" name="MSIP_Label_943e0687-f175-4b9c-b2f5-83c4b4db97be_Tag">
    <vt:lpwstr>10, 3, 0, 1</vt:lpwstr>
  </property>
  <property fmtid="{D5CDD505-2E9C-101B-9397-08002B2CF9AE}" pid="25" name="ClassificationContentMarkingFooterLocations">
    <vt:lpwstr>Motiv1:3</vt:lpwstr>
  </property>
  <property fmtid="{D5CDD505-2E9C-101B-9397-08002B2CF9AE}" pid="26" name="ClassificationContentMarkingFooterText">
    <vt:lpwstr>Classification: GENERAL</vt:lpwstr>
  </property>
</Properties>
</file>